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sin título" id="{256F171A-467A-4301-AABA-739C5432BD47}">
          <p14:sldIdLst>
            <p14:sldId id="257"/>
            <p14:sldId id="258"/>
            <p14:sldId id="259"/>
            <p14:sldId id="260"/>
            <p14:sldId id="261"/>
            <p14:sldId id="262"/>
            <p14:sldId id="263"/>
            <p14:sldId id="264"/>
            <p14:sldId id="265"/>
            <p14:sldId id="266"/>
            <p14:sldId id="267"/>
            <p14:sldId id="268"/>
            <p14:sldId id="269"/>
            <p14:sldId id="270"/>
            <p14:sldId id="271"/>
            <p14:sldId id="272"/>
            <p14:sldId id="273"/>
            <p14:sldId id="274"/>
            <p14:sldId id="275"/>
            <p14:sldId id="276"/>
            <p14:sldId id="277"/>
            <p14:sldId id="278"/>
            <p14:sldId id="279"/>
            <p14:sldId id="280"/>
            <p14:sldId id="281"/>
            <p14:sldId id="282"/>
            <p14:sldId id="283"/>
            <p14:sldId id="284"/>
            <p14:sldId id="285"/>
            <p14:sldId id="286"/>
            <p14:sldId id="287"/>
            <p14:sldId id="288"/>
            <p14:sldId id="289"/>
            <p14:sldId id="290"/>
            <p14:sldId id="291"/>
            <p14:sldId id="292"/>
            <p14:sldId id="293"/>
            <p14:sldId id="294"/>
            <p14:sldId id="295"/>
            <p14:sldId id="296"/>
            <p14:sldId id="297"/>
            <p14:sldId id="298"/>
            <p14:sldId id="299"/>
            <p14:sldId id="300"/>
            <p14:sldId id="301"/>
            <p14:sldId id="302"/>
            <p14:sldId id="303"/>
            <p14:sldId id="304"/>
            <p14:sldId id="305"/>
            <p14:sldId id="306"/>
            <p14:sldId id="307"/>
            <p14:sldId id="308"/>
            <p14:sldId id="309"/>
            <p14:sldId id="310"/>
            <p14:sldId id="311"/>
            <p14:sldId id="312"/>
            <p14:sldId id="313"/>
            <p14:sldId id="314"/>
            <p14:sldId id="315"/>
            <p14:sldId id="316"/>
            <p14:sldId id="317"/>
            <p14:sldId id="318"/>
            <p14:sldId id="319"/>
            <p14:sldId id="320"/>
            <p14:sldId id="321"/>
            <p14:sldId id="322"/>
            <p14:sldId id="323"/>
            <p14:sldId id="324"/>
            <p14:sldId id="325"/>
            <p14:sldId id="326"/>
            <p14:sldId id="327"/>
            <p14:sldId id="328"/>
            <p14:sldId id="329"/>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37D8B0-1436-4CDF-B773-C1392AAA8C4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3EF59F9E-65F4-472C-9358-1BF47668552B}">
      <dgm:prSet/>
      <dgm:spPr>
        <a:solidFill>
          <a:srgbClr val="002060"/>
        </a:solidFill>
      </dgm:spPr>
      <dgm:t>
        <a:bodyPr/>
        <a:lstStyle/>
        <a:p>
          <a:pPr algn="ctr" rtl="0"/>
          <a:r>
            <a:rPr lang="es-CO" b="1" dirty="0" smtClean="0"/>
            <a:t>Será el momento más espectacular esperado  con ansiedad por todos los hijos de Dios a través de los siglos</a:t>
          </a:r>
          <a:endParaRPr lang="es-CO" b="1" dirty="0"/>
        </a:p>
      </dgm:t>
    </dgm:pt>
    <dgm:pt modelId="{B5414B00-9E9C-4046-ABD6-ECB705A8F6C4}" type="parTrans" cxnId="{6E5572C7-025F-4E4B-9F05-EED42A993B39}">
      <dgm:prSet/>
      <dgm:spPr/>
      <dgm:t>
        <a:bodyPr/>
        <a:lstStyle/>
        <a:p>
          <a:endParaRPr lang="es-CO"/>
        </a:p>
      </dgm:t>
    </dgm:pt>
    <dgm:pt modelId="{1D480069-BFBC-4BD5-9AA0-F57D18AD4610}" type="sibTrans" cxnId="{6E5572C7-025F-4E4B-9F05-EED42A993B39}">
      <dgm:prSet/>
      <dgm:spPr/>
      <dgm:t>
        <a:bodyPr/>
        <a:lstStyle/>
        <a:p>
          <a:endParaRPr lang="es-CO"/>
        </a:p>
      </dgm:t>
    </dgm:pt>
    <dgm:pt modelId="{C069BA4C-CABE-43CD-A1FA-76AB3DF70AD7}" type="pres">
      <dgm:prSet presAssocID="{B137D8B0-1436-4CDF-B773-C1392AAA8C44}" presName="linear" presStyleCnt="0">
        <dgm:presLayoutVars>
          <dgm:animLvl val="lvl"/>
          <dgm:resizeHandles val="exact"/>
        </dgm:presLayoutVars>
      </dgm:prSet>
      <dgm:spPr/>
      <dgm:t>
        <a:bodyPr/>
        <a:lstStyle/>
        <a:p>
          <a:endParaRPr lang="es-CO"/>
        </a:p>
      </dgm:t>
    </dgm:pt>
    <dgm:pt modelId="{1E717F32-A407-4785-8787-6FBB32563D65}" type="pres">
      <dgm:prSet presAssocID="{3EF59F9E-65F4-472C-9358-1BF47668552B}" presName="parentText" presStyleLbl="node1" presStyleIdx="0" presStyleCnt="1" custScaleY="136818">
        <dgm:presLayoutVars>
          <dgm:chMax val="0"/>
          <dgm:bulletEnabled val="1"/>
        </dgm:presLayoutVars>
      </dgm:prSet>
      <dgm:spPr/>
      <dgm:t>
        <a:bodyPr/>
        <a:lstStyle/>
        <a:p>
          <a:endParaRPr lang="es-CO"/>
        </a:p>
      </dgm:t>
    </dgm:pt>
  </dgm:ptLst>
  <dgm:cxnLst>
    <dgm:cxn modelId="{A53C8B9A-6024-4E59-A3F9-A1085C975188}" type="presOf" srcId="{3EF59F9E-65F4-472C-9358-1BF47668552B}" destId="{1E717F32-A407-4785-8787-6FBB32563D65}" srcOrd="0" destOrd="0" presId="urn:microsoft.com/office/officeart/2005/8/layout/vList2"/>
    <dgm:cxn modelId="{1B93723B-3D6E-4A56-AB99-DFF6270A1907}" type="presOf" srcId="{B137D8B0-1436-4CDF-B773-C1392AAA8C44}" destId="{C069BA4C-CABE-43CD-A1FA-76AB3DF70AD7}" srcOrd="0" destOrd="0" presId="urn:microsoft.com/office/officeart/2005/8/layout/vList2"/>
    <dgm:cxn modelId="{6E5572C7-025F-4E4B-9F05-EED42A993B39}" srcId="{B137D8B0-1436-4CDF-B773-C1392AAA8C44}" destId="{3EF59F9E-65F4-472C-9358-1BF47668552B}" srcOrd="0" destOrd="0" parTransId="{B5414B00-9E9C-4046-ABD6-ECB705A8F6C4}" sibTransId="{1D480069-BFBC-4BD5-9AA0-F57D18AD4610}"/>
    <dgm:cxn modelId="{037350AB-F086-4F77-96F3-A187E5369296}" type="presParOf" srcId="{C069BA4C-CABE-43CD-A1FA-76AB3DF70AD7}" destId="{1E717F32-A407-4785-8787-6FBB32563D6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717F32-A407-4785-8787-6FBB32563D65}">
      <dsp:nvSpPr>
        <dsp:cNvPr id="0" name=""/>
        <dsp:cNvSpPr/>
      </dsp:nvSpPr>
      <dsp:spPr>
        <a:xfrm>
          <a:off x="0" y="164847"/>
          <a:ext cx="2530624" cy="5272938"/>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es-CO" sz="2700" b="1" kern="1200" dirty="0" smtClean="0"/>
            <a:t>Será el momento más espectacular esperado  con ansiedad por todos los hijos de Dios a través de los siglos</a:t>
          </a:r>
          <a:endParaRPr lang="es-CO" sz="2700" b="1" kern="1200" dirty="0"/>
        </a:p>
      </dsp:txBody>
      <dsp:txXfrm>
        <a:off x="123535" y="288382"/>
        <a:ext cx="2283554" cy="502586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20/09/2015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egwtext.whiteestate.org/publication.php?pubtype=Bible&amp;bookCode=RVa&amp;bookSubCode=2Timoteo&amp;lang=es&amp;chapter=3&amp;verse=13" TargetMode="External"/><Relationship Id="rId2" Type="http://schemas.openxmlformats.org/officeDocument/2006/relationships/hyperlink" Target="http://egwtext.whiteestate.org/publication.php?pubtype=Bible&amp;bookCode=RVa&amp;bookSubCode=Mateo&amp;lang=es&amp;chapter=13&amp;verse=30" TargetMode="External"/><Relationship Id="rId1" Type="http://schemas.openxmlformats.org/officeDocument/2006/relationships/slideLayout" Target="../slideLayouts/slideLayout2.xml"/><Relationship Id="rId4" Type="http://schemas.openxmlformats.org/officeDocument/2006/relationships/hyperlink" Target="http://egwtext.whiteestate.org/publication.php?pubtype=Bible&amp;bookCode=RVa&amp;bookSubCode=2Tesalonicenses&amp;lang=es&amp;chapter=2&amp;verse=8"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egwtext.whiteestate.org/publication.php?pubtype=Bible&amp;bookCode=RVa&amp;bookSubCode=Mateo&amp;lang=es&amp;chapter=24&amp;verse=30" TargetMode="External"/><Relationship Id="rId2" Type="http://schemas.openxmlformats.org/officeDocument/2006/relationships/hyperlink" Target="http://egwtext.whiteestate.org/publication.php?pubtype=Bible&amp;bookCode=RVa&amp;bookSubCode=1Tesalonicenses&amp;lang=es&amp;chapter=4&amp;verse=16" TargetMode="External"/><Relationship Id="rId1" Type="http://schemas.openxmlformats.org/officeDocument/2006/relationships/slideLayout" Target="../slideLayouts/slideLayout2.xml"/><Relationship Id="rId5" Type="http://schemas.openxmlformats.org/officeDocument/2006/relationships/hyperlink" Target="http://egwtext.whiteestate.org/publication.php?pubtype=Bible&amp;bookCode=RVa&amp;bookSubCode=Mateo&amp;lang=es&amp;chapter=24&amp;verse=31" TargetMode="External"/><Relationship Id="rId4" Type="http://schemas.openxmlformats.org/officeDocument/2006/relationships/hyperlink" Target="http://egwtext.whiteestate.org/publication.php?pubtype=Bible&amp;bookCode=RVa&amp;bookSubCode=Mateo&amp;lang=es&amp;chapter=25&amp;verse=31"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8.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916833"/>
            <a:ext cx="7848872"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Marcador de contenido"/>
          <p:cNvSpPr>
            <a:spLocks noGrp="1"/>
          </p:cNvSpPr>
          <p:nvPr>
            <p:ph idx="1"/>
          </p:nvPr>
        </p:nvSpPr>
        <p:spPr>
          <a:xfrm>
            <a:off x="467544" y="1124744"/>
            <a:ext cx="8229600" cy="4608512"/>
          </a:xfrm>
        </p:spPr>
        <p:txBody>
          <a:bodyPr>
            <a:normAutofit/>
          </a:bodyPr>
          <a:lstStyle/>
          <a:p>
            <a:pPr marL="0" indent="0" algn="ctr">
              <a:buNone/>
            </a:pPr>
            <a:endParaRPr lang="es-CO" sz="5400" dirty="0" smtClean="0">
              <a:latin typeface="Algerian" pitchFamily="82" charset="0"/>
            </a:endParaRPr>
          </a:p>
          <a:p>
            <a:pPr marL="0" indent="0" algn="ctr">
              <a:buNone/>
            </a:pPr>
            <a:r>
              <a:rPr lang="es-CO" sz="5400" dirty="0" smtClean="0">
                <a:latin typeface="Algerian" pitchFamily="82" charset="0"/>
              </a:rPr>
              <a:t>El </a:t>
            </a:r>
            <a:r>
              <a:rPr lang="es-CO" sz="5400" dirty="0">
                <a:latin typeface="Algerian" pitchFamily="82" charset="0"/>
              </a:rPr>
              <a:t>mensaje </a:t>
            </a:r>
            <a:r>
              <a:rPr lang="es-CO" sz="5400" dirty="0" smtClean="0">
                <a:latin typeface="Algerian" pitchFamily="82" charset="0"/>
              </a:rPr>
              <a:t>del juicio</a:t>
            </a:r>
          </a:p>
          <a:p>
            <a:pPr marL="0" indent="0" algn="ctr">
              <a:buNone/>
            </a:pPr>
            <a:r>
              <a:rPr lang="es-CO" sz="5400" dirty="0" smtClean="0">
                <a:latin typeface="Algerian" pitchFamily="82" charset="0"/>
              </a:rPr>
              <a:t> </a:t>
            </a:r>
            <a:r>
              <a:rPr lang="es-CO" sz="5400" dirty="0">
                <a:latin typeface="Algerian" pitchFamily="82" charset="0"/>
              </a:rPr>
              <a:t>conmueve </a:t>
            </a:r>
            <a:endParaRPr lang="es-CO" sz="5400" dirty="0" smtClean="0">
              <a:latin typeface="Algerian" pitchFamily="82" charset="0"/>
            </a:endParaRPr>
          </a:p>
          <a:p>
            <a:pPr marL="0" indent="0" algn="ctr">
              <a:buNone/>
            </a:pPr>
            <a:r>
              <a:rPr lang="es-CO" sz="5400" dirty="0" smtClean="0">
                <a:latin typeface="Algerian" pitchFamily="82" charset="0"/>
              </a:rPr>
              <a:t>a </a:t>
            </a:r>
            <a:r>
              <a:rPr lang="es-CO" sz="5400" dirty="0">
                <a:latin typeface="Algerian" pitchFamily="82" charset="0"/>
              </a:rPr>
              <a:t>Estados Unidos</a:t>
            </a:r>
          </a:p>
        </p:txBody>
      </p:sp>
    </p:spTree>
    <p:extLst>
      <p:ext uri="{BB962C8B-B14F-4D97-AF65-F5344CB8AC3E}">
        <p14:creationId xmlns:p14="http://schemas.microsoft.com/office/powerpoint/2010/main" val="649366280"/>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858218"/>
          </a:xfrm>
          <a:solidFill>
            <a:schemeClr val="accent2">
              <a:lumMod val="20000"/>
              <a:lumOff val="80000"/>
            </a:schemeClr>
          </a:solidFill>
        </p:spPr>
        <p:txBody>
          <a:bodyPr>
            <a:noAutofit/>
          </a:bodyPr>
          <a:lstStyle/>
          <a:p>
            <a:r>
              <a:rPr lang="es-CO" b="1" dirty="0">
                <a:latin typeface="Agency FB" pitchFamily="34" charset="0"/>
              </a:rPr>
              <a:t>El mensaje del juicio</a:t>
            </a:r>
            <a:br>
              <a:rPr lang="es-CO" b="1" dirty="0">
                <a:latin typeface="Agency FB" pitchFamily="34" charset="0"/>
              </a:rPr>
            </a:br>
            <a:r>
              <a:rPr lang="es-CO" b="1" dirty="0">
                <a:latin typeface="Agency FB" pitchFamily="34" charset="0"/>
              </a:rPr>
              <a:t> conmueve </a:t>
            </a:r>
            <a:r>
              <a:rPr lang="es-CO" b="1" dirty="0" smtClean="0">
                <a:latin typeface="Agency FB" pitchFamily="34" charset="0"/>
              </a:rPr>
              <a:t>a </a:t>
            </a:r>
            <a:r>
              <a:rPr lang="es-CO" b="1" dirty="0">
                <a:latin typeface="Agency FB" pitchFamily="34" charset="0"/>
              </a:rPr>
              <a:t>Estados Unidos</a:t>
            </a:r>
          </a:p>
        </p:txBody>
      </p:sp>
      <p:sp>
        <p:nvSpPr>
          <p:cNvPr id="3" name="2 Marcador de contenido"/>
          <p:cNvSpPr>
            <a:spLocks noGrp="1"/>
          </p:cNvSpPr>
          <p:nvPr>
            <p:ph idx="1"/>
          </p:nvPr>
        </p:nvSpPr>
        <p:spPr>
          <a:xfrm>
            <a:off x="457200" y="2420888"/>
            <a:ext cx="5842992" cy="4032448"/>
          </a:xfrm>
        </p:spPr>
        <p:txBody>
          <a:bodyPr>
            <a:normAutofit fontScale="92500" lnSpcReduction="10000"/>
          </a:bodyPr>
          <a:lstStyle/>
          <a:p>
            <a:pPr marL="0" indent="0">
              <a:buNone/>
            </a:pPr>
            <a:r>
              <a:rPr lang="es-CO" dirty="0"/>
              <a:t>Un agricultor íntegro y de corazón recto, que había sido inducido a dudar de la autoridad divina de las Escrituras, pero que deseaba sinceramente conocer la verdad, fue el hombre especialmente elegido por Dios para dar principio a la proclamación de la segunda venida de Cristo. </a:t>
            </a:r>
            <a:endParaRPr lang="es-CO" dirty="0" smtClean="0"/>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2564904"/>
            <a:ext cx="2592288"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622183" y="5514193"/>
            <a:ext cx="1984839" cy="400110"/>
          </a:xfrm>
          <a:prstGeom prst="rect">
            <a:avLst/>
          </a:prstGeom>
        </p:spPr>
        <p:txBody>
          <a:bodyPr wrap="none">
            <a:spAutoFit/>
          </a:bodyPr>
          <a:lstStyle/>
          <a:p>
            <a:r>
              <a:rPr lang="es-CO" sz="2000" b="1" dirty="0"/>
              <a:t>Guillermo Miller</a:t>
            </a:r>
            <a:r>
              <a:rPr lang="es-CO" dirty="0"/>
              <a:t> </a:t>
            </a:r>
          </a:p>
        </p:txBody>
      </p:sp>
    </p:spTree>
    <p:extLst>
      <p:ext uri="{BB962C8B-B14F-4D97-AF65-F5344CB8AC3E}">
        <p14:creationId xmlns:p14="http://schemas.microsoft.com/office/powerpoint/2010/main" val="710641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Effect transition="in" filter="wipe(down)">
                                      <p:cBhvr>
                                        <p:cTn id="10" dur="500"/>
                                        <p:tgtEl>
                                          <p:spTgt spid="205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04664"/>
            <a:ext cx="8229600" cy="3384376"/>
          </a:xfrm>
          <a:solidFill>
            <a:schemeClr val="bg1"/>
          </a:solidFill>
        </p:spPr>
        <p:txBody>
          <a:bodyPr>
            <a:normAutofit fontScale="85000" lnSpcReduction="20000"/>
          </a:bodyPr>
          <a:lstStyle/>
          <a:p>
            <a:pPr marL="0" indent="0" algn="ctr">
              <a:buNone/>
            </a:pPr>
            <a:r>
              <a:rPr lang="es-CO" dirty="0"/>
              <a:t>Como otros muchos reformadores, Guillermo Miller había batallado con la pobreza en su juventud, y así había aprendido grandes lecciones de tesón y abnegación. </a:t>
            </a:r>
            <a:endParaRPr lang="es-CO" dirty="0" smtClean="0"/>
          </a:p>
          <a:p>
            <a:pPr marL="0" indent="0" algn="ctr">
              <a:buNone/>
            </a:pPr>
            <a:endParaRPr lang="es-CO" dirty="0" smtClean="0"/>
          </a:p>
          <a:p>
            <a:pPr marL="0" indent="0" algn="ctr">
              <a:buNone/>
            </a:pPr>
            <a:r>
              <a:rPr lang="es-CO" dirty="0" smtClean="0"/>
              <a:t>Los </a:t>
            </a:r>
            <a:r>
              <a:rPr lang="es-CO" dirty="0"/>
              <a:t>miembros de la familia de la que descendía se habían distinguido por un espíritu independiente y amante de la libertad, por su capacidad de resistencia y ardiente patriotismo; estos rasgos también sobresalían en el carácter de Guillermo. </a:t>
            </a:r>
            <a:endParaRPr lang="es-CO" dirty="0" smtClean="0"/>
          </a:p>
        </p:txBody>
      </p:sp>
      <p:sp>
        <p:nvSpPr>
          <p:cNvPr id="2" name="1 Rectángulo"/>
          <p:cNvSpPr/>
          <p:nvPr/>
        </p:nvSpPr>
        <p:spPr>
          <a:xfrm>
            <a:off x="467544" y="4044549"/>
            <a:ext cx="6336704" cy="2308324"/>
          </a:xfrm>
          <a:prstGeom prst="rect">
            <a:avLst/>
          </a:prstGeom>
          <a:solidFill>
            <a:schemeClr val="accent2">
              <a:lumMod val="20000"/>
              <a:lumOff val="80000"/>
            </a:schemeClr>
          </a:solidFill>
        </p:spPr>
        <p:txBody>
          <a:bodyPr wrap="square">
            <a:spAutoFit/>
          </a:bodyPr>
          <a:lstStyle/>
          <a:p>
            <a:r>
              <a:rPr lang="es-CO" sz="2400" dirty="0"/>
              <a:t>Su padre fue capitán en el ejército de la Revolución [guerra de la independencia norteamericana], y a los sacrificios que hizo durante las luchas y los sufrimientos de esa época tempestuosa pueden deberse las circunstancias penosas de la juventud de Miller</a:t>
            </a:r>
            <a:r>
              <a:rPr lang="es-CO" sz="2400" dirty="0" smtClean="0"/>
              <a:t>.</a:t>
            </a:r>
            <a:endParaRPr lang="es-CO"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42101" y="4044549"/>
            <a:ext cx="1512168"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801230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barn(inVertical)">
                                      <p:cBhvr>
                                        <p:cTn id="10"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332656"/>
            <a:ext cx="7992888" cy="6048672"/>
          </a:xfrm>
        </p:spPr>
        <p:txBody>
          <a:bodyPr>
            <a:normAutofit fontScale="77500" lnSpcReduction="20000"/>
          </a:bodyPr>
          <a:lstStyle/>
          <a:p>
            <a:pPr marL="0" indent="0" algn="ctr">
              <a:buNone/>
            </a:pPr>
            <a:r>
              <a:rPr lang="es-CO" dirty="0" smtClean="0"/>
              <a:t>Poseía </a:t>
            </a:r>
            <a:r>
              <a:rPr lang="es-CO" dirty="0"/>
              <a:t>una constitución robusta, y ya desde su niñez dio pruebas de una fortaleza intelectual fuera de lo común, la que se fue acentuando con la edad. Su mente era activa y bien desarrollada, y tenía una sed aguda de conocimiento. </a:t>
            </a:r>
            <a:endParaRPr lang="es-CO" dirty="0" smtClean="0"/>
          </a:p>
          <a:p>
            <a:pPr marL="0" indent="0" algn="ctr">
              <a:buNone/>
            </a:pPr>
            <a:endParaRPr lang="es-CO" dirty="0" smtClean="0"/>
          </a:p>
          <a:p>
            <a:pPr marL="0" indent="0" algn="ctr">
              <a:buNone/>
            </a:pPr>
            <a:r>
              <a:rPr lang="es-CO" b="1" dirty="0" smtClean="0">
                <a:solidFill>
                  <a:srgbClr val="0070C0"/>
                </a:solidFill>
              </a:rPr>
              <a:t>Aunque </a:t>
            </a:r>
            <a:r>
              <a:rPr lang="es-CO" b="1" dirty="0">
                <a:solidFill>
                  <a:srgbClr val="0070C0"/>
                </a:solidFill>
              </a:rPr>
              <a:t>no gozó de las ventajas de una instrucción académica, su amor al estudio y el hábito de reflexionar cuidadosamente, junto con su agudo criterio, hicieron de él un hombre de sano juicio y puntos de vista amplios. Su carácter moral era irreprochable y poseía una reputación envidiable, siendo generalmente estimado por su integridad, frugalidad y benevolencia. </a:t>
            </a:r>
            <a:endParaRPr lang="es-CO" b="1" dirty="0" smtClean="0">
              <a:solidFill>
                <a:srgbClr val="0070C0"/>
              </a:solidFill>
            </a:endParaRPr>
          </a:p>
          <a:p>
            <a:pPr marL="0" indent="0" algn="ctr">
              <a:buNone/>
            </a:pPr>
            <a:endParaRPr lang="es-CO" dirty="0" smtClean="0"/>
          </a:p>
          <a:p>
            <a:pPr marL="0" indent="0" algn="ctr">
              <a:buNone/>
            </a:pPr>
            <a:r>
              <a:rPr lang="es-CO" dirty="0" smtClean="0"/>
              <a:t>A </a:t>
            </a:r>
            <a:r>
              <a:rPr lang="es-CO" dirty="0"/>
              <a:t>fuerza de energía y aplicación no tardó en adquirir bienestar, si bien aún conservó sus hábitos de estudio. Desempeñó con éxito varios cargos civiles y militares, y el camino hacia la riqueza y los honores parecía estarle ampliamente abierto.</a:t>
            </a:r>
          </a:p>
          <a:p>
            <a:endParaRPr lang="es-CO" dirty="0"/>
          </a:p>
        </p:txBody>
      </p:sp>
    </p:spTree>
    <p:extLst>
      <p:ext uri="{BB962C8B-B14F-4D97-AF65-F5344CB8AC3E}">
        <p14:creationId xmlns:p14="http://schemas.microsoft.com/office/powerpoint/2010/main" val="26981703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80">
                                          <p:stCondLst>
                                            <p:cond delay="0"/>
                                          </p:stCondLst>
                                        </p:cTn>
                                        <p:tgtEl>
                                          <p:spTgt spid="3">
                                            <p:txEl>
                                              <p:pRg st="4" end="4"/>
                                            </p:txEl>
                                          </p:spTgt>
                                        </p:tgtEl>
                                      </p:cBhvr>
                                    </p:animEffect>
                                    <p:anim calcmode="lin" valueType="num">
                                      <p:cBhvr>
                                        <p:cTn id="2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4" end="4"/>
                                            </p:txEl>
                                          </p:spTgt>
                                        </p:tgtEl>
                                      </p:cBhvr>
                                      <p:to x="100000" y="60000"/>
                                    </p:animScale>
                                    <p:animScale>
                                      <p:cBhvr>
                                        <p:cTn id="30" dur="166" decel="50000">
                                          <p:stCondLst>
                                            <p:cond delay="676"/>
                                          </p:stCondLst>
                                        </p:cTn>
                                        <p:tgtEl>
                                          <p:spTgt spid="3">
                                            <p:txEl>
                                              <p:pRg st="4" end="4"/>
                                            </p:txEl>
                                          </p:spTgt>
                                        </p:tgtEl>
                                      </p:cBhvr>
                                      <p:to x="100000" y="100000"/>
                                    </p:animScale>
                                    <p:animScale>
                                      <p:cBhvr>
                                        <p:cTn id="31" dur="26">
                                          <p:stCondLst>
                                            <p:cond delay="1312"/>
                                          </p:stCondLst>
                                        </p:cTn>
                                        <p:tgtEl>
                                          <p:spTgt spid="3">
                                            <p:txEl>
                                              <p:pRg st="4" end="4"/>
                                            </p:txEl>
                                          </p:spTgt>
                                        </p:tgtEl>
                                      </p:cBhvr>
                                      <p:to x="100000" y="80000"/>
                                    </p:animScale>
                                    <p:animScale>
                                      <p:cBhvr>
                                        <p:cTn id="32" dur="166" decel="50000">
                                          <p:stCondLst>
                                            <p:cond delay="1338"/>
                                          </p:stCondLst>
                                        </p:cTn>
                                        <p:tgtEl>
                                          <p:spTgt spid="3">
                                            <p:txEl>
                                              <p:pRg st="4" end="4"/>
                                            </p:txEl>
                                          </p:spTgt>
                                        </p:tgtEl>
                                      </p:cBhvr>
                                      <p:to x="100000" y="100000"/>
                                    </p:animScale>
                                    <p:animScale>
                                      <p:cBhvr>
                                        <p:cTn id="33" dur="26">
                                          <p:stCondLst>
                                            <p:cond delay="1642"/>
                                          </p:stCondLst>
                                        </p:cTn>
                                        <p:tgtEl>
                                          <p:spTgt spid="3">
                                            <p:txEl>
                                              <p:pRg st="4" end="4"/>
                                            </p:txEl>
                                          </p:spTgt>
                                        </p:tgtEl>
                                      </p:cBhvr>
                                      <p:to x="100000" y="90000"/>
                                    </p:animScale>
                                    <p:animScale>
                                      <p:cBhvr>
                                        <p:cTn id="34" dur="166" decel="50000">
                                          <p:stCondLst>
                                            <p:cond delay="1668"/>
                                          </p:stCondLst>
                                        </p:cTn>
                                        <p:tgtEl>
                                          <p:spTgt spid="3">
                                            <p:txEl>
                                              <p:pRg st="4" end="4"/>
                                            </p:txEl>
                                          </p:spTgt>
                                        </p:tgtEl>
                                      </p:cBhvr>
                                      <p:to x="100000" y="100000"/>
                                    </p:animScale>
                                    <p:animScale>
                                      <p:cBhvr>
                                        <p:cTn id="35" dur="26">
                                          <p:stCondLst>
                                            <p:cond delay="1808"/>
                                          </p:stCondLst>
                                        </p:cTn>
                                        <p:tgtEl>
                                          <p:spTgt spid="3">
                                            <p:txEl>
                                              <p:pRg st="4" end="4"/>
                                            </p:txEl>
                                          </p:spTgt>
                                        </p:tgtEl>
                                      </p:cBhvr>
                                      <p:to x="100000" y="95000"/>
                                    </p:animScale>
                                    <p:animScale>
                                      <p:cBhvr>
                                        <p:cTn id="36"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692697"/>
            <a:ext cx="5616624" cy="2160240"/>
          </a:xfrm>
        </p:spPr>
        <p:txBody>
          <a:bodyPr>
            <a:normAutofit/>
          </a:bodyPr>
          <a:lstStyle/>
          <a:p>
            <a:pPr marL="0" indent="0">
              <a:buNone/>
            </a:pPr>
            <a:r>
              <a:rPr lang="es-CO" dirty="0"/>
              <a:t>Su madre era una mujer de piedad verdadera, y en su infancia estuvo sujeto a influencias religiosas.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692696"/>
            <a:ext cx="1796405"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347864" y="3429000"/>
            <a:ext cx="5256584" cy="2308324"/>
          </a:xfrm>
          <a:prstGeom prst="rect">
            <a:avLst/>
          </a:prstGeom>
        </p:spPr>
        <p:txBody>
          <a:bodyPr wrap="square">
            <a:spAutoFit/>
          </a:bodyPr>
          <a:lstStyle/>
          <a:p>
            <a:r>
              <a:rPr lang="es-CO" sz="2400" dirty="0"/>
              <a:t>Sin embargo, en su temprana adultez se involucró socialmente con los deístas, cuya influencia era muy fuerte por el hecho de que la mayoría de ellos eran buenos ciudadanos y hombres de disposiciones humanitarias y benévolas. </a:t>
            </a: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3429000"/>
            <a:ext cx="1872208"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7020273" y="2804390"/>
            <a:ext cx="1944216" cy="369332"/>
          </a:xfrm>
          <a:prstGeom prst="rect">
            <a:avLst/>
          </a:prstGeom>
        </p:spPr>
        <p:txBody>
          <a:bodyPr wrap="square">
            <a:spAutoFit/>
          </a:bodyPr>
          <a:lstStyle/>
          <a:p>
            <a:endParaRPr lang="es-CO" dirty="0"/>
          </a:p>
        </p:txBody>
      </p:sp>
    </p:spTree>
    <p:extLst>
      <p:ext uri="{BB962C8B-B14F-4D97-AF65-F5344CB8AC3E}">
        <p14:creationId xmlns:p14="http://schemas.microsoft.com/office/powerpoint/2010/main" val="400853529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24851"/>
            <a:ext cx="6264696" cy="2736304"/>
          </a:xfrm>
          <a:solidFill>
            <a:schemeClr val="bg2"/>
          </a:solidFill>
        </p:spPr>
        <p:txBody>
          <a:bodyPr>
            <a:normAutofit fontScale="70000" lnSpcReduction="20000"/>
          </a:bodyPr>
          <a:lstStyle/>
          <a:p>
            <a:pPr marL="0" indent="0">
              <a:buNone/>
            </a:pPr>
            <a:r>
              <a:rPr lang="es-CO" sz="3400" dirty="0" smtClean="0"/>
              <a:t>Viviendo </a:t>
            </a:r>
            <a:r>
              <a:rPr lang="es-CO" sz="3400" dirty="0"/>
              <a:t>como vivían en medio de instituciones cristianas, sus caracteres habían sido modelados hasta cierto punto por el medio ambiente. Debían a la Biblia las cualidades que les granjeaban respeto y confianza; y no obstante, tan hermosas dotes se habían pervertido hasta ejercer influencia contra la Palabra de Dios. Al rozarse con esos hombres Miller llegó a adoptar sus opiniones. </a:t>
            </a:r>
            <a:endParaRPr lang="es-CO" sz="3400"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404664"/>
            <a:ext cx="2204070"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79512" y="3470047"/>
            <a:ext cx="8756798" cy="3416320"/>
          </a:xfrm>
          <a:prstGeom prst="rect">
            <a:avLst/>
          </a:prstGeom>
          <a:solidFill>
            <a:schemeClr val="accent5">
              <a:lumMod val="20000"/>
              <a:lumOff val="80000"/>
            </a:schemeClr>
          </a:solidFill>
        </p:spPr>
        <p:txBody>
          <a:bodyPr wrap="square">
            <a:spAutoFit/>
          </a:bodyPr>
          <a:lstStyle/>
          <a:p>
            <a:r>
              <a:rPr lang="es-CO" sz="2400" dirty="0" smtClean="0"/>
              <a:t>Las </a:t>
            </a:r>
            <a:r>
              <a:rPr lang="es-CO" sz="2400" dirty="0"/>
              <a:t>interpretaciones corrientes de las Escrituras presentaban dificultades que le parecían insuperables; a su vez sus nuevas creencias, al tiempo que le hacían rechazar la Biblia, no le ofrecían nada mejor en su lugar y distaban mucho de satisfacerlo. Sin embargo conservó esas ideas cerca de doce años. Pero a la edad de 34 el Espíritu Santo obró en su corazón y le hizo sentir su condición de pecador. No hallaba en su creencia anterior seguridad alguna de dicha más allá de la tumba. El porvenir se le presentaba sombrío y tétrico...</a:t>
            </a:r>
          </a:p>
        </p:txBody>
      </p:sp>
    </p:spTree>
    <p:extLst>
      <p:ext uri="{BB962C8B-B14F-4D97-AF65-F5344CB8AC3E}">
        <p14:creationId xmlns:p14="http://schemas.microsoft.com/office/powerpoint/2010/main" val="36922225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fontScale="92500" lnSpcReduction="10000"/>
          </a:bodyPr>
          <a:lstStyle/>
          <a:p>
            <a:pPr marL="0" indent="0" algn="ctr">
              <a:buNone/>
            </a:pPr>
            <a:r>
              <a:rPr lang="es-CO" sz="2800" dirty="0"/>
              <a:t>En ese estado permaneció por varios meses. Dice: </a:t>
            </a:r>
            <a:r>
              <a:rPr lang="es-CO" sz="2800" dirty="0" smtClean="0">
                <a:solidFill>
                  <a:srgbClr val="0070C0"/>
                </a:solidFill>
              </a:rPr>
              <a:t>«</a:t>
            </a:r>
            <a:r>
              <a:rPr lang="es-CO" sz="2800" dirty="0" smtClean="0">
                <a:solidFill>
                  <a:srgbClr val="0070C0"/>
                </a:solidFill>
                <a:latin typeface="Agency FB" pitchFamily="34" charset="0"/>
              </a:rPr>
              <a:t>De </a:t>
            </a:r>
            <a:r>
              <a:rPr lang="es-CO" sz="2800" dirty="0">
                <a:solidFill>
                  <a:srgbClr val="0070C0"/>
                </a:solidFill>
                <a:latin typeface="Agency FB" pitchFamily="34" charset="0"/>
              </a:rPr>
              <a:t>pronto el carácter de un Salvador se grabó intensamente en mi mente. Me pareció que bien podía existir un ser tan bueno y compasivo que expiara nuestras transgresiones, y así nos librara de sufrir la pena del pecado. Sentí inmediatamente cuán amable debía ser ese alguien, y me imaginé que podría echarme en sus brazos y confiar en su misericordia. Pero surgió la pregunta: </a:t>
            </a:r>
            <a:endParaRPr lang="es-CO" sz="2800" dirty="0" smtClean="0">
              <a:solidFill>
                <a:srgbClr val="0070C0"/>
              </a:solidFill>
              <a:latin typeface="Agency FB" pitchFamily="34" charset="0"/>
            </a:endParaRPr>
          </a:p>
          <a:p>
            <a:pPr marL="0" indent="0" algn="ctr">
              <a:buNone/>
            </a:pPr>
            <a:endParaRPr lang="es-CO" sz="2800" b="1" u="sng" dirty="0" smtClean="0">
              <a:solidFill>
                <a:srgbClr val="0070C0"/>
              </a:solidFill>
              <a:latin typeface="Agency FB" pitchFamily="34" charset="0"/>
            </a:endParaRPr>
          </a:p>
          <a:p>
            <a:pPr marL="0" indent="0" algn="ctr">
              <a:buNone/>
            </a:pPr>
            <a:r>
              <a:rPr lang="es-CO" sz="2800" b="1" u="sng" dirty="0" smtClean="0">
                <a:solidFill>
                  <a:srgbClr val="0070C0"/>
                </a:solidFill>
                <a:latin typeface="Agency FB" pitchFamily="34" charset="0"/>
              </a:rPr>
              <a:t>¿</a:t>
            </a:r>
            <a:r>
              <a:rPr lang="es-CO" sz="2800" b="1" u="sng" dirty="0">
                <a:solidFill>
                  <a:srgbClr val="0070C0"/>
                </a:solidFill>
                <a:latin typeface="Agency FB" pitchFamily="34" charset="0"/>
              </a:rPr>
              <a:t>Cómo se puede probar que tal ser existe?</a:t>
            </a:r>
            <a:r>
              <a:rPr lang="es-CO" sz="2800" dirty="0">
                <a:solidFill>
                  <a:srgbClr val="0070C0"/>
                </a:solidFill>
                <a:latin typeface="Agency FB" pitchFamily="34" charset="0"/>
              </a:rPr>
              <a:t> </a:t>
            </a:r>
            <a:endParaRPr lang="es-CO" sz="2800" dirty="0" smtClean="0">
              <a:solidFill>
                <a:srgbClr val="0070C0"/>
              </a:solidFill>
              <a:latin typeface="Agency FB" pitchFamily="34" charset="0"/>
            </a:endParaRPr>
          </a:p>
          <a:p>
            <a:pPr marL="0" indent="0" algn="ctr">
              <a:buNone/>
            </a:pPr>
            <a:r>
              <a:rPr lang="es-CO" sz="2800" dirty="0" smtClean="0">
                <a:solidFill>
                  <a:srgbClr val="0070C0"/>
                </a:solidFill>
                <a:latin typeface="Agency FB" pitchFamily="34" charset="0"/>
              </a:rPr>
              <a:t>Encontré </a:t>
            </a:r>
            <a:r>
              <a:rPr lang="es-CO" sz="2800" dirty="0">
                <a:solidFill>
                  <a:srgbClr val="0070C0"/>
                </a:solidFill>
                <a:latin typeface="Agency FB" pitchFamily="34" charset="0"/>
              </a:rPr>
              <a:t>que, fuera de la Biblia, no podía obtener evidencia alguna de la existencia de semejante Salvador, o siquiera de una existencia futura</a:t>
            </a:r>
            <a:r>
              <a:rPr lang="es-CO" sz="2800" dirty="0" smtClean="0">
                <a:solidFill>
                  <a:srgbClr val="0070C0"/>
                </a:solidFill>
                <a:latin typeface="Agency FB" pitchFamily="34" charset="0"/>
              </a:rPr>
              <a:t>.</a:t>
            </a:r>
            <a:r>
              <a:rPr lang="es-CO" sz="2800" dirty="0">
                <a:solidFill>
                  <a:srgbClr val="0070C0"/>
                </a:solidFill>
              </a:rPr>
              <a:t>.. </a:t>
            </a:r>
            <a:r>
              <a:rPr lang="es-CO" sz="2800" dirty="0" smtClean="0">
                <a:solidFill>
                  <a:srgbClr val="0070C0"/>
                </a:solidFill>
                <a:latin typeface="Agency FB" pitchFamily="34" charset="0"/>
              </a:rPr>
              <a:t>Discerní </a:t>
            </a:r>
            <a:r>
              <a:rPr lang="es-CO" sz="2800" dirty="0">
                <a:solidFill>
                  <a:srgbClr val="0070C0"/>
                </a:solidFill>
                <a:latin typeface="Agency FB" pitchFamily="34" charset="0"/>
              </a:rPr>
              <a:t>que la Biblia presentaba precisamente un Salvador como el que yo necesitaba; pero no veía cómo un libro no inspirado pudiera desarrollar principios tan perfectamente adaptados a las necesidades de un mundo caído</a:t>
            </a:r>
            <a:r>
              <a:rPr lang="es-CO" sz="2800" dirty="0" smtClean="0">
                <a:solidFill>
                  <a:srgbClr val="0070C0"/>
                </a:solidFill>
                <a:latin typeface="Agency FB" pitchFamily="34" charset="0"/>
              </a:rPr>
              <a:t>.</a:t>
            </a:r>
            <a:endParaRPr lang="es-CO" sz="2800" dirty="0">
              <a:solidFill>
                <a:srgbClr val="0070C0"/>
              </a:solidFill>
              <a:latin typeface="Agency FB" pitchFamily="34" charset="0"/>
            </a:endParaRPr>
          </a:p>
          <a:p>
            <a:endParaRPr lang="es-CO" sz="2800" dirty="0"/>
          </a:p>
        </p:txBody>
      </p:sp>
    </p:spTree>
    <p:extLst>
      <p:ext uri="{BB962C8B-B14F-4D97-AF65-F5344CB8AC3E}">
        <p14:creationId xmlns:p14="http://schemas.microsoft.com/office/powerpoint/2010/main" val="280741097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85000" lnSpcReduction="10000"/>
          </a:bodyPr>
          <a:lstStyle/>
          <a:p>
            <a:pPr marL="0" indent="0" algn="ctr">
              <a:buNone/>
            </a:pPr>
            <a:r>
              <a:rPr lang="es-CO" dirty="0" smtClean="0">
                <a:solidFill>
                  <a:srgbClr val="0070C0"/>
                </a:solidFill>
                <a:latin typeface="Agency FB" pitchFamily="34" charset="0"/>
              </a:rPr>
              <a:t>Me </a:t>
            </a:r>
            <a:r>
              <a:rPr lang="es-CO" dirty="0">
                <a:solidFill>
                  <a:srgbClr val="0070C0"/>
                </a:solidFill>
                <a:latin typeface="Agency FB" pitchFamily="34" charset="0"/>
              </a:rPr>
              <a:t>vi obligado a admitir que las Escrituras debían ser una revelación de Dios. Llegaron a ser mi deleite; y en Jesús encontré un amigo. El Salvador vino a ser para mí el más señalado entre diez mil; y las Escrituras, que antes eran oscuras y contradictorias, se volvieron entonces antorcha para mis pies y luz para mi senda. Mi mente obtuvo calma y satisfacción. </a:t>
            </a:r>
            <a:endParaRPr lang="es-CO" dirty="0" smtClean="0">
              <a:solidFill>
                <a:srgbClr val="0070C0"/>
              </a:solidFill>
              <a:latin typeface="Agency FB" pitchFamily="34" charset="0"/>
            </a:endParaRPr>
          </a:p>
          <a:p>
            <a:pPr marL="0" indent="0" algn="ctr">
              <a:buNone/>
            </a:pPr>
            <a:endParaRPr lang="es-CO" dirty="0">
              <a:solidFill>
                <a:srgbClr val="0070C0"/>
              </a:solidFill>
              <a:latin typeface="Agency FB" pitchFamily="34" charset="0"/>
            </a:endParaRPr>
          </a:p>
          <a:p>
            <a:pPr marL="0" indent="0" algn="ctr">
              <a:buNone/>
            </a:pPr>
            <a:r>
              <a:rPr lang="es-CO" dirty="0" smtClean="0">
                <a:solidFill>
                  <a:srgbClr val="0070C0"/>
                </a:solidFill>
                <a:latin typeface="Agency FB" pitchFamily="34" charset="0"/>
              </a:rPr>
              <a:t>Encontré </a:t>
            </a:r>
            <a:r>
              <a:rPr lang="es-CO" dirty="0">
                <a:solidFill>
                  <a:srgbClr val="0070C0"/>
                </a:solidFill>
                <a:latin typeface="Agency FB" pitchFamily="34" charset="0"/>
              </a:rPr>
              <a:t>que el Señor Dios era una Roca en medio del océano de la vida. Ahora la Biblia llegó a ser mi estudio principal, y puedo decir en verdad que la escudriñaba con gran deleite. Encontré que nunca se me había dicho ni la mitad de su contenido. Me admiraba de no haber visto antes su belleza y gloria, y me maravillaba de que alguna vez la rechazara. En ella encontré revelado todo lo que mi corazón podía desear, y un remedio para cada enfermedad del alma. Perdí enteramente el gusto por otra lectura, y apliqué mi corazón a adquirir sabiduría de </a:t>
            </a:r>
            <a:r>
              <a:rPr lang="es-CO" dirty="0" smtClean="0">
                <a:solidFill>
                  <a:srgbClr val="0070C0"/>
                </a:solidFill>
                <a:latin typeface="Agency FB" pitchFamily="34" charset="0"/>
              </a:rPr>
              <a:t>Dios</a:t>
            </a:r>
            <a:r>
              <a:rPr lang="es-CO" dirty="0" smtClean="0">
                <a:solidFill>
                  <a:srgbClr val="0070C0"/>
                </a:solidFill>
              </a:rPr>
              <a:t>».</a:t>
            </a:r>
          </a:p>
          <a:p>
            <a:pPr marL="0" indent="0" algn="ctr">
              <a:buNone/>
            </a:pPr>
            <a:r>
              <a:rPr lang="es-CO" sz="2800" u="sng" dirty="0" smtClean="0">
                <a:solidFill>
                  <a:srgbClr val="FF0000"/>
                </a:solidFill>
              </a:rPr>
              <a:t>Bliss</a:t>
            </a:r>
            <a:r>
              <a:rPr lang="es-CO" sz="2800" u="sng" dirty="0">
                <a:solidFill>
                  <a:srgbClr val="FF0000"/>
                </a:solidFill>
              </a:rPr>
              <a:t>, Memoirs of Wm. Miller [Memorias de G. Miller], 65-67.</a:t>
            </a:r>
          </a:p>
          <a:p>
            <a:endParaRPr lang="es-CO" dirty="0"/>
          </a:p>
          <a:p>
            <a:endParaRPr lang="es-CO" dirty="0"/>
          </a:p>
        </p:txBody>
      </p:sp>
    </p:spTree>
    <p:extLst>
      <p:ext uri="{BB962C8B-B14F-4D97-AF65-F5344CB8AC3E}">
        <p14:creationId xmlns:p14="http://schemas.microsoft.com/office/powerpoint/2010/main" val="144916102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95536" y="738075"/>
            <a:ext cx="2962672" cy="5386610"/>
          </a:xfrm>
        </p:spPr>
        <p:txBody>
          <a:bodyPr>
            <a:normAutofit fontScale="90000"/>
          </a:bodyPr>
          <a:lstStyle/>
          <a:p>
            <a:r>
              <a:rPr lang="es-CO" dirty="0"/>
              <a:t>Entonces Miller hizo pública profesión de fe en la religión que había despreciado.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9952" y="908720"/>
            <a:ext cx="4308779" cy="5256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6142836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404664"/>
            <a:ext cx="8064896" cy="6048672"/>
          </a:xfrm>
        </p:spPr>
        <p:txBody>
          <a:bodyPr>
            <a:normAutofit/>
          </a:bodyPr>
          <a:lstStyle/>
          <a:p>
            <a:pPr marL="0" indent="0" algn="ctr">
              <a:buNone/>
            </a:pPr>
            <a:r>
              <a:rPr lang="es-CO" sz="2800" dirty="0" smtClean="0"/>
              <a:t>Pero </a:t>
            </a:r>
            <a:r>
              <a:rPr lang="es-CO" sz="2800" dirty="0"/>
              <a:t>sus incrédulos compañeros no tardaron en aducir todos esos argumentos que él mismo a menudo había esgrimido contra la autoridad divina de las Escrituras. </a:t>
            </a:r>
            <a:endParaRPr lang="es-CO" sz="2800" dirty="0" smtClean="0"/>
          </a:p>
          <a:p>
            <a:pPr marL="0" indent="0" algn="ctr">
              <a:buNone/>
            </a:pPr>
            <a:endParaRPr lang="es-CO" sz="2800" dirty="0" smtClean="0"/>
          </a:p>
          <a:p>
            <a:pPr marL="0" indent="0" algn="ctr">
              <a:buNone/>
            </a:pPr>
            <a:r>
              <a:rPr lang="es-CO" sz="2800" dirty="0" smtClean="0">
                <a:solidFill>
                  <a:srgbClr val="FF0000"/>
                </a:solidFill>
              </a:rPr>
              <a:t>Él </a:t>
            </a:r>
            <a:r>
              <a:rPr lang="es-CO" sz="2800" dirty="0">
                <a:solidFill>
                  <a:srgbClr val="FF0000"/>
                </a:solidFill>
              </a:rPr>
              <a:t>todavía no estaba preparado para contestarles; pero razonó que si la Biblia es una revelación de Dios, debía ser consecuente consigo misma; y que habiendo sido dada para instrucción del hombre, debía estar adaptada a su entendimiento. </a:t>
            </a:r>
            <a:endParaRPr lang="es-CO" sz="2800" dirty="0" smtClean="0">
              <a:solidFill>
                <a:srgbClr val="FF0000"/>
              </a:solidFill>
            </a:endParaRPr>
          </a:p>
          <a:p>
            <a:pPr marL="0" indent="0" algn="ctr">
              <a:buNone/>
            </a:pPr>
            <a:endParaRPr lang="es-CO" sz="2800" dirty="0" smtClean="0"/>
          </a:p>
          <a:p>
            <a:pPr marL="0" indent="0" algn="ctr">
              <a:buNone/>
            </a:pPr>
            <a:r>
              <a:rPr lang="es-CO" sz="2800" dirty="0" smtClean="0"/>
              <a:t>Resolvió </a:t>
            </a:r>
            <a:r>
              <a:rPr lang="es-CO" sz="2800" dirty="0"/>
              <a:t>estudiar las Escrituras por su cuenta y averiguar si toda aparente contradicción no podía armonizarse.</a:t>
            </a:r>
          </a:p>
          <a:p>
            <a:endParaRPr lang="es-CO" dirty="0"/>
          </a:p>
        </p:txBody>
      </p:sp>
    </p:spTree>
    <p:extLst>
      <p:ext uri="{BB962C8B-B14F-4D97-AF65-F5344CB8AC3E}">
        <p14:creationId xmlns:p14="http://schemas.microsoft.com/office/powerpoint/2010/main" val="597187752"/>
      </p:ext>
    </p:extLst>
  </p:cSld>
  <p:clrMapOvr>
    <a:masterClrMapping/>
  </p:clrMapOvr>
  <p:transition spd="slow">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6347048" cy="2376264"/>
          </a:xfrm>
          <a:solidFill>
            <a:schemeClr val="accent4">
              <a:lumMod val="20000"/>
              <a:lumOff val="80000"/>
            </a:schemeClr>
          </a:solidFill>
        </p:spPr>
        <p:txBody>
          <a:bodyPr>
            <a:normAutofit fontScale="92500" lnSpcReduction="10000"/>
          </a:bodyPr>
          <a:lstStyle/>
          <a:p>
            <a:pPr marL="0" indent="0" algn="ctr">
              <a:buNone/>
            </a:pPr>
            <a:r>
              <a:rPr lang="es-CO" dirty="0"/>
              <a:t>Procuró poner a un lado toda opinión preconcebida y, prescindiendo de todo comentario, comparó pasaje con pasaje con la ayuda de las referencias marginales y la concordancia. </a:t>
            </a:r>
            <a:endParaRPr lang="es-CO" dirty="0" smtClean="0"/>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332656"/>
            <a:ext cx="1913756"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3528" y="3175507"/>
            <a:ext cx="8466483" cy="3539430"/>
          </a:xfrm>
          <a:prstGeom prst="rect">
            <a:avLst/>
          </a:prstGeom>
          <a:solidFill>
            <a:schemeClr val="accent4">
              <a:lumMod val="20000"/>
              <a:lumOff val="80000"/>
            </a:schemeClr>
          </a:solidFill>
        </p:spPr>
        <p:txBody>
          <a:bodyPr wrap="square">
            <a:spAutoFit/>
          </a:bodyPr>
          <a:lstStyle/>
          <a:p>
            <a:r>
              <a:rPr lang="es-CO" sz="2800" dirty="0"/>
              <a:t>Prosiguió su estudio de una manera regular y metódica: empezando con el Génesis y leyendo versículo por versículo, no seguía adelante hasta que se develaba el significado de los pasajes que estaba estudiando, dejándolo libre de toda perplejidad. Cuando encontraba algo oscuro, era su costumbre compararlo con todos los demás textos que parecían tener alguna referencia con el asunto en cuestión. </a:t>
            </a:r>
          </a:p>
        </p:txBody>
      </p:sp>
    </p:spTree>
    <p:extLst>
      <p:ext uri="{BB962C8B-B14F-4D97-AF65-F5344CB8AC3E}">
        <p14:creationId xmlns:p14="http://schemas.microsoft.com/office/powerpoint/2010/main" val="2144534028"/>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92500" lnSpcReduction="20000"/>
          </a:bodyPr>
          <a:lstStyle/>
          <a:p>
            <a:pPr marL="0" indent="0" algn="ctr">
              <a:buNone/>
            </a:pPr>
            <a:r>
              <a:rPr lang="es-CO" dirty="0"/>
              <a:t>Le reconocía a cada palabra el sentido que le correspondía según el tema del texto, y si la idea que de él se formaba armonizaba con cada pasaje colateral, desaparecía la dificultad. </a:t>
            </a:r>
            <a:endParaRPr lang="es-CO" dirty="0" smtClean="0"/>
          </a:p>
          <a:p>
            <a:pPr marL="0" indent="0" algn="ctr">
              <a:buNone/>
            </a:pPr>
            <a:endParaRPr lang="es-CO" b="1" dirty="0" smtClean="0">
              <a:solidFill>
                <a:srgbClr val="0070C0"/>
              </a:solidFill>
            </a:endParaRPr>
          </a:p>
          <a:p>
            <a:pPr marL="0" indent="0" algn="ctr">
              <a:buNone/>
            </a:pPr>
            <a:r>
              <a:rPr lang="es-CO" b="1" dirty="0" smtClean="0">
                <a:solidFill>
                  <a:srgbClr val="0070C0"/>
                </a:solidFill>
              </a:rPr>
              <a:t>Así</a:t>
            </a:r>
            <a:r>
              <a:rPr lang="es-CO" b="1" dirty="0">
                <a:solidFill>
                  <a:srgbClr val="0070C0"/>
                </a:solidFill>
              </a:rPr>
              <a:t>, cada vez que daba con un pasaje difícil de comprender, encontraba una explicación en algún otro lugar de las Escrituras. </a:t>
            </a:r>
            <a:r>
              <a:rPr lang="es-CO" b="1" dirty="0" smtClean="0">
                <a:solidFill>
                  <a:srgbClr val="0070C0"/>
                </a:solidFill>
              </a:rPr>
              <a:t>A </a:t>
            </a:r>
            <a:r>
              <a:rPr lang="es-CO" b="1" dirty="0">
                <a:solidFill>
                  <a:srgbClr val="0070C0"/>
                </a:solidFill>
              </a:rPr>
              <a:t>medida que estudiaba con oración ferviente por iluminación divina, lo que antes le había parecido oscuro a su entendimiento se le aclaraba. </a:t>
            </a:r>
            <a:endParaRPr lang="es-CO" b="1" dirty="0" smtClean="0">
              <a:solidFill>
                <a:srgbClr val="0070C0"/>
              </a:solidFill>
            </a:endParaRPr>
          </a:p>
          <a:p>
            <a:pPr marL="0" indent="0" algn="ctr">
              <a:buNone/>
            </a:pPr>
            <a:endParaRPr lang="es-CO" dirty="0" smtClean="0"/>
          </a:p>
          <a:p>
            <a:pPr marL="0" indent="0" algn="ctr">
              <a:buNone/>
            </a:pPr>
            <a:r>
              <a:rPr lang="es-CO" dirty="0" smtClean="0"/>
              <a:t>Experimentaba </a:t>
            </a:r>
            <a:r>
              <a:rPr lang="es-CO" dirty="0"/>
              <a:t>la verdad de las palabras del salmista: “</a:t>
            </a:r>
            <a:r>
              <a:rPr lang="es-CO" b="1" dirty="0">
                <a:latin typeface="Agency FB" pitchFamily="34" charset="0"/>
              </a:rPr>
              <a:t>La exposición de tus palabras alumbra; hace entender a los simples</a:t>
            </a:r>
            <a:r>
              <a:rPr lang="es-CO" dirty="0"/>
              <a:t>”. </a:t>
            </a:r>
            <a:r>
              <a:rPr lang="es-CO" u="sng" dirty="0">
                <a:solidFill>
                  <a:srgbClr val="FF0000"/>
                </a:solidFill>
              </a:rPr>
              <a:t>Salmos 119:130</a:t>
            </a:r>
            <a:r>
              <a:rPr lang="es-CO" dirty="0"/>
              <a:t>.</a:t>
            </a:r>
          </a:p>
          <a:p>
            <a:endParaRPr lang="es-CO" dirty="0"/>
          </a:p>
        </p:txBody>
      </p:sp>
    </p:spTree>
    <p:extLst>
      <p:ext uri="{BB962C8B-B14F-4D97-AF65-F5344CB8AC3E}">
        <p14:creationId xmlns:p14="http://schemas.microsoft.com/office/powerpoint/2010/main" val="380590785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720080"/>
          </a:xfrm>
          <a:solidFill>
            <a:schemeClr val="accent2">
              <a:lumMod val="20000"/>
              <a:lumOff val="80000"/>
            </a:schemeClr>
          </a:solidFill>
        </p:spPr>
        <p:txBody>
          <a:bodyPr>
            <a:normAutofit fontScale="92500" lnSpcReduction="10000"/>
          </a:bodyPr>
          <a:lstStyle/>
          <a:p>
            <a:pPr marL="0" indent="0">
              <a:buNone/>
            </a:pPr>
            <a:r>
              <a:rPr lang="es-CO" sz="4800" b="1" i="1" dirty="0" smtClean="0">
                <a:solidFill>
                  <a:srgbClr val="FF0000"/>
                </a:solidFill>
              </a:rPr>
              <a:t>1</a:t>
            </a:r>
            <a:r>
              <a:rPr lang="es-CO" sz="4000" b="1" i="1" dirty="0" smtClean="0">
                <a:solidFill>
                  <a:srgbClr val="FF0000"/>
                </a:solidFill>
              </a:rPr>
              <a:t>. </a:t>
            </a:r>
            <a:r>
              <a:rPr lang="es-CO" sz="4000" b="1" u="sng" dirty="0" smtClean="0"/>
              <a:t>El </a:t>
            </a:r>
            <a:r>
              <a:rPr lang="es-CO" sz="4000" b="1" u="sng" dirty="0"/>
              <a:t>estudio de las </a:t>
            </a:r>
            <a:r>
              <a:rPr lang="es-CO" sz="4000" b="1" u="sng" dirty="0" smtClean="0"/>
              <a:t>profecías</a:t>
            </a:r>
            <a:endParaRPr lang="es-CO" dirty="0"/>
          </a:p>
          <a:p>
            <a:endParaRPr lang="es-CO" dirty="0"/>
          </a:p>
        </p:txBody>
      </p:sp>
      <p:sp>
        <p:nvSpPr>
          <p:cNvPr id="4" name="3 Rectángulo"/>
          <p:cNvSpPr/>
          <p:nvPr/>
        </p:nvSpPr>
        <p:spPr>
          <a:xfrm>
            <a:off x="611560" y="1484784"/>
            <a:ext cx="6192688" cy="2308324"/>
          </a:xfrm>
          <a:prstGeom prst="rect">
            <a:avLst/>
          </a:prstGeom>
          <a:solidFill>
            <a:schemeClr val="accent3">
              <a:lumMod val="20000"/>
              <a:lumOff val="80000"/>
            </a:schemeClr>
          </a:solidFill>
        </p:spPr>
        <p:txBody>
          <a:bodyPr wrap="square">
            <a:spAutoFit/>
          </a:bodyPr>
          <a:lstStyle/>
          <a:p>
            <a:r>
              <a:rPr lang="es-CO" sz="2400" dirty="0"/>
              <a:t>Con profundo interés estudió los libros de Daniel y el Apocalipsis y empleó los mismos principios de interpretación que en los demás libros de la Biblia, y con gran gozo comprobó que los símbolos proféticos podían ser entendidos.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1484784"/>
            <a:ext cx="192680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95536" y="4455696"/>
            <a:ext cx="8341890" cy="2308324"/>
          </a:xfrm>
          <a:prstGeom prst="rect">
            <a:avLst/>
          </a:prstGeom>
          <a:solidFill>
            <a:schemeClr val="accent3">
              <a:lumMod val="20000"/>
              <a:lumOff val="80000"/>
            </a:schemeClr>
          </a:solidFill>
        </p:spPr>
        <p:txBody>
          <a:bodyPr wrap="square">
            <a:spAutoFit/>
          </a:bodyPr>
          <a:lstStyle/>
          <a:p>
            <a:r>
              <a:rPr lang="es-CO" sz="2400" dirty="0"/>
              <a:t>Vio que, en la medida en que se habían cumplido, las profecías lo habían hecho literalmente; que todas las diferentes figuras, metáforas, parábolas, símiles, etc., o estaban explicadas en su contexto inmediato, o los términos en que estaban expresadas eran definidos en otros pasajes; y que cuando eran así explicados debían ser entendidos literalmente. </a:t>
            </a:r>
          </a:p>
        </p:txBody>
      </p:sp>
    </p:spTree>
    <p:extLst>
      <p:ext uri="{BB962C8B-B14F-4D97-AF65-F5344CB8AC3E}">
        <p14:creationId xmlns:p14="http://schemas.microsoft.com/office/powerpoint/2010/main" val="252253853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wipe(down)">
                                      <p:cBhvr>
                                        <p:cTn id="10" dur="5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4">
              <a:lumMod val="20000"/>
              <a:lumOff val="80000"/>
            </a:schemeClr>
          </a:solidFill>
        </p:spPr>
        <p:txBody>
          <a:bodyPr>
            <a:normAutofit fontScale="92500" lnSpcReduction="20000"/>
          </a:bodyPr>
          <a:lstStyle/>
          <a:p>
            <a:pPr marL="0" indent="0">
              <a:buNone/>
            </a:pPr>
            <a:r>
              <a:rPr lang="es-CO" sz="2800" dirty="0"/>
              <a:t>Dice: “</a:t>
            </a:r>
            <a:r>
              <a:rPr lang="es-CO" sz="2800" dirty="0">
                <a:latin typeface="Agency FB" pitchFamily="34" charset="0"/>
              </a:rPr>
              <a:t>Así me convencí de que la Biblia es un sistema de verdades reveladas dadas con tanta claridad y sencillez que el viajero, por insensato que fuere, no necesita extraviarse</a:t>
            </a:r>
            <a:r>
              <a:rPr lang="es-CO" sz="2800" dirty="0"/>
              <a:t>”. </a:t>
            </a:r>
            <a:r>
              <a:rPr lang="es-CO" sz="2800" u="sng" dirty="0">
                <a:solidFill>
                  <a:srgbClr val="FF0000"/>
                </a:solidFill>
              </a:rPr>
              <a:t>Bliss, Memoirs of Wm. Miller [Memorias de G. Miller</a:t>
            </a:r>
            <a:r>
              <a:rPr lang="es-CO" sz="2800" u="sng" dirty="0" smtClean="0">
                <a:solidFill>
                  <a:srgbClr val="FF0000"/>
                </a:solidFill>
              </a:rPr>
              <a:t>], 70</a:t>
            </a:r>
            <a:r>
              <a:rPr lang="es-CO" sz="2800" dirty="0"/>
              <a:t>. </a:t>
            </a:r>
            <a:endParaRPr lang="es-CO" sz="2800" dirty="0" smtClean="0"/>
          </a:p>
          <a:p>
            <a:pPr marL="0" indent="0">
              <a:buNone/>
            </a:pPr>
            <a:endParaRPr lang="es-CO" sz="2800" dirty="0" smtClean="0"/>
          </a:p>
          <a:p>
            <a:pPr marL="0" indent="0">
              <a:buNone/>
            </a:pPr>
            <a:r>
              <a:rPr lang="es-CO" sz="2800" dirty="0" smtClean="0"/>
              <a:t>Eslabón </a:t>
            </a:r>
            <a:r>
              <a:rPr lang="es-CO" sz="2800" dirty="0"/>
              <a:t>tras eslabón de la cadena de la verdad recompensaba sus esfuerzos, a medida que paso a paso descubría las grandes líneas de la profecía. Ángeles del cielo dirigían sus pensamientos y abrían las Escrituras a su entendimiento</a:t>
            </a:r>
            <a:r>
              <a:rPr lang="es-CO" sz="2800" dirty="0" smtClean="0"/>
              <a:t>.</a:t>
            </a:r>
          </a:p>
          <a:p>
            <a:pPr marL="0" indent="0">
              <a:buNone/>
            </a:pPr>
            <a:endParaRPr lang="es-CO" sz="2800" dirty="0" smtClean="0"/>
          </a:p>
          <a:p>
            <a:pPr marL="0" indent="0">
              <a:buNone/>
            </a:pPr>
            <a:r>
              <a:rPr lang="es-CO" sz="2800" dirty="0" smtClean="0"/>
              <a:t>Al </a:t>
            </a:r>
            <a:r>
              <a:rPr lang="es-CO" sz="2800" dirty="0"/>
              <a:t>tomar por criterio la manera en que las profecías se habían cumplido en lo pasado, para considerar el cumplimiento de las que estaban en el futuro, se convenció de que el concepto popular del reino espiritual de Cristo -un milenio temporal antes del fin del mundo- no estaba fundamentado en la Palabra de Dios. </a:t>
            </a:r>
          </a:p>
          <a:p>
            <a:pPr marL="0" indent="0">
              <a:buNone/>
            </a:pPr>
            <a:endParaRPr lang="es-CO" sz="2800" dirty="0"/>
          </a:p>
          <a:p>
            <a:endParaRPr lang="es-CO" dirty="0"/>
          </a:p>
        </p:txBody>
      </p:sp>
    </p:spTree>
    <p:extLst>
      <p:ext uri="{BB962C8B-B14F-4D97-AF65-F5344CB8AC3E}">
        <p14:creationId xmlns:p14="http://schemas.microsoft.com/office/powerpoint/2010/main" val="42198254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404664"/>
            <a:ext cx="8136904" cy="5976664"/>
          </a:xfrm>
        </p:spPr>
        <p:txBody>
          <a:bodyPr>
            <a:normAutofit fontScale="85000" lnSpcReduction="20000"/>
          </a:bodyPr>
          <a:lstStyle/>
          <a:p>
            <a:pPr marL="0" indent="0">
              <a:buNone/>
            </a:pPr>
            <a:r>
              <a:rPr lang="es-CO" sz="3400" dirty="0" smtClean="0"/>
              <a:t>Esta </a:t>
            </a:r>
            <a:r>
              <a:rPr lang="es-CO" sz="3400" dirty="0"/>
              <a:t>doctrina, que indicaba mil años de justicia y paz antes de la venida personal del Señor, difería para un futuro muy lejano los terrores del día de Dios. </a:t>
            </a:r>
            <a:endParaRPr lang="es-CO" sz="3400" dirty="0" smtClean="0"/>
          </a:p>
          <a:p>
            <a:pPr marL="0" indent="0">
              <a:buNone/>
            </a:pPr>
            <a:endParaRPr lang="es-CO" sz="3400" dirty="0" smtClean="0"/>
          </a:p>
          <a:p>
            <a:pPr marL="0" indent="0">
              <a:buNone/>
            </a:pPr>
            <a:r>
              <a:rPr lang="es-CO" sz="3400" dirty="0" smtClean="0"/>
              <a:t>Pero</a:t>
            </a:r>
            <a:r>
              <a:rPr lang="es-CO" sz="3400" dirty="0"/>
              <a:t>, por agradable que ella sea, es contraria a las enseñanzas de Cristo y sus apóstoles, quienes declaran que el trigo y la cizaña crecerán juntos hasta la siega al fin del mundo; que “</a:t>
            </a:r>
            <a:r>
              <a:rPr lang="es-CO" sz="3400" dirty="0">
                <a:latin typeface="Agency FB" pitchFamily="34" charset="0"/>
              </a:rPr>
              <a:t>los malos hombres y los engañadores irán de mal en peor</a:t>
            </a:r>
            <a:r>
              <a:rPr lang="es-CO" sz="3400" dirty="0"/>
              <a:t>”; que “</a:t>
            </a:r>
            <a:r>
              <a:rPr lang="es-CO" sz="3400" dirty="0">
                <a:latin typeface="Agency FB" pitchFamily="34" charset="0"/>
              </a:rPr>
              <a:t>en los postreros días vendrán tiempos peligrosos</a:t>
            </a:r>
            <a:r>
              <a:rPr lang="es-CO" sz="3400" dirty="0"/>
              <a:t>”; y que el reino de las tinieblas subsistirá hasta la venida del Señor y será consumido por el espíritu de su boca y destruido con el resplandor de su venida. </a:t>
            </a:r>
            <a:endParaRPr lang="es-CO" sz="3400" dirty="0" smtClean="0"/>
          </a:p>
          <a:p>
            <a:pPr marL="0" indent="0">
              <a:buNone/>
            </a:pPr>
            <a:r>
              <a:rPr lang="es-CO" sz="3400" u="sng" dirty="0" smtClean="0">
                <a:hlinkClick r:id="rId2" action="ppaction://hlinkfile"/>
              </a:rPr>
              <a:t>Ver esto en (Mateo </a:t>
            </a:r>
            <a:r>
              <a:rPr lang="es-CO" sz="3400" u="sng" dirty="0">
                <a:hlinkClick r:id="rId2" action="ppaction://hlinkfile"/>
              </a:rPr>
              <a:t>13:30, 38-41</a:t>
            </a:r>
            <a:r>
              <a:rPr lang="es-CO" sz="3400" u="sng" dirty="0"/>
              <a:t>; </a:t>
            </a:r>
            <a:r>
              <a:rPr lang="es-CO" sz="3400" u="sng" dirty="0">
                <a:hlinkClick r:id="rId3" action="ppaction://hlinkfile"/>
              </a:rPr>
              <a:t>2 Timoteo 3:13, 1</a:t>
            </a:r>
            <a:r>
              <a:rPr lang="es-CO" sz="3400" u="sng" dirty="0"/>
              <a:t>; </a:t>
            </a:r>
            <a:r>
              <a:rPr lang="es-CO" sz="3400" u="sng" dirty="0">
                <a:hlinkClick r:id="rId4" action="ppaction://hlinkfile"/>
              </a:rPr>
              <a:t>2 Tesalonicenses </a:t>
            </a:r>
            <a:r>
              <a:rPr lang="es-CO" sz="3400" u="sng" dirty="0" smtClean="0">
                <a:hlinkClick r:id="rId4" action="ppaction://hlinkfile"/>
              </a:rPr>
              <a:t>2:8</a:t>
            </a:r>
            <a:r>
              <a:rPr lang="es-CO" sz="3400" u="sng" dirty="0" smtClean="0"/>
              <a:t>).</a:t>
            </a:r>
            <a:endParaRPr lang="es-CO" sz="3400" u="sng" dirty="0"/>
          </a:p>
        </p:txBody>
      </p:sp>
    </p:spTree>
    <p:extLst>
      <p:ext uri="{BB962C8B-B14F-4D97-AF65-F5344CB8AC3E}">
        <p14:creationId xmlns:p14="http://schemas.microsoft.com/office/powerpoint/2010/main" val="4284346197"/>
      </p:ext>
    </p:extLst>
  </p:cSld>
  <p:clrMapOvr>
    <a:masterClrMapping/>
  </p:clrMapOvr>
  <p:transition spd="slow">
    <p:randomBa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p:spPr>
        <p:txBody>
          <a:bodyPr>
            <a:normAutofit/>
          </a:bodyPr>
          <a:lstStyle/>
          <a:p>
            <a:pPr marL="0" indent="0" algn="ctr">
              <a:buNone/>
            </a:pPr>
            <a:r>
              <a:rPr lang="es-CO" sz="2800" dirty="0"/>
              <a:t>La doctrina de la conversión del mundo y del reino espiritual de Cristo no era sostenida por la iglesia apostólica. </a:t>
            </a:r>
            <a:r>
              <a:rPr lang="es-CO" sz="2800" dirty="0" smtClean="0"/>
              <a:t>No </a:t>
            </a:r>
            <a:r>
              <a:rPr lang="es-CO" sz="2800" dirty="0"/>
              <a:t>fue generalmente aceptada por los cristianos hasta casi principios del siglo XVIII. Como todos los demás errores, sus resultados fueron malos. </a:t>
            </a:r>
            <a:endParaRPr lang="es-CO" sz="2800" dirty="0" smtClean="0"/>
          </a:p>
          <a:p>
            <a:pPr marL="0" indent="0">
              <a:buNone/>
            </a:pPr>
            <a:endParaRPr lang="es-CO" sz="2800" dirty="0" smtClean="0"/>
          </a:p>
          <a:p>
            <a:pPr marL="0" indent="0" algn="ctr">
              <a:buNone/>
            </a:pPr>
            <a:r>
              <a:rPr lang="es-CO" sz="2800" b="1" dirty="0" smtClean="0">
                <a:solidFill>
                  <a:srgbClr val="FF0000"/>
                </a:solidFill>
              </a:rPr>
              <a:t>Enseñó </a:t>
            </a:r>
            <a:r>
              <a:rPr lang="es-CO" sz="2800" b="1" dirty="0">
                <a:solidFill>
                  <a:srgbClr val="FF0000"/>
                </a:solidFill>
              </a:rPr>
              <a:t>a los hombres a dejar para un remoto porvenir la venida del Señor y les impidió que dieran importancia a las señales precursoras de su regreso. Infundía un sentimiento de confianza y seguridad que no estaba bien fundamentado, y llevó a muchos a descuidar la preparación necesaria para encontrarse con su Señor.</a:t>
            </a:r>
          </a:p>
          <a:p>
            <a:pPr marL="0" indent="0">
              <a:buNone/>
            </a:pPr>
            <a:endParaRPr lang="es-CO" sz="2800" dirty="0"/>
          </a:p>
        </p:txBody>
      </p:sp>
    </p:spTree>
    <p:extLst>
      <p:ext uri="{BB962C8B-B14F-4D97-AF65-F5344CB8AC3E}">
        <p14:creationId xmlns:p14="http://schemas.microsoft.com/office/powerpoint/2010/main" val="41086064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32656"/>
            <a:ext cx="8352928" cy="5976664"/>
          </a:xfrm>
        </p:spPr>
        <p:txBody>
          <a:bodyPr>
            <a:noAutofit/>
          </a:bodyPr>
          <a:lstStyle/>
          <a:p>
            <a:pPr marL="0" indent="0">
              <a:buNone/>
            </a:pPr>
            <a:r>
              <a:rPr lang="es-CO" sz="2800" dirty="0" smtClean="0"/>
              <a:t>Miller </a:t>
            </a:r>
            <a:r>
              <a:rPr lang="es-CO" sz="2800" dirty="0"/>
              <a:t>encontró que la venida literal y personal de Cristo está claramente enseñada en las Escrituras. Pablo dice: “</a:t>
            </a:r>
            <a:r>
              <a:rPr lang="es-CO" sz="2800" b="1" dirty="0">
                <a:latin typeface="Agency FB" pitchFamily="34" charset="0"/>
              </a:rPr>
              <a:t>El Señor mismo descenderá del cielo con mandato soberano, con la voz del arcángel y con trompeta de Dios</a:t>
            </a:r>
            <a:r>
              <a:rPr lang="es-CO" sz="2800" dirty="0"/>
              <a:t>”. </a:t>
            </a:r>
            <a:endParaRPr lang="es-CO" sz="2800" dirty="0" smtClean="0"/>
          </a:p>
          <a:p>
            <a:pPr marL="0" indent="0">
              <a:buNone/>
            </a:pPr>
            <a:r>
              <a:rPr lang="es-CO" sz="2800" dirty="0" smtClean="0"/>
              <a:t>Y </a:t>
            </a:r>
            <a:r>
              <a:rPr lang="es-CO" sz="2800" dirty="0"/>
              <a:t>el Salvador declara: “</a:t>
            </a:r>
            <a:r>
              <a:rPr lang="es-CO" sz="2800" b="1" i="1" dirty="0">
                <a:latin typeface="Agency FB" pitchFamily="34" charset="0"/>
              </a:rPr>
              <a:t>Verán</a:t>
            </a:r>
            <a:r>
              <a:rPr lang="es-CO" sz="2800" b="1" dirty="0">
                <a:latin typeface="Agency FB" pitchFamily="34" charset="0"/>
              </a:rPr>
              <a:t> al Hijo del hombre viniendo sobre las nubes del cielo, con poder y grande gloria... Porque como el relámpago sale del oriente, y se ve lucir hasta el occidente, así será la venida del Hijo del hombre</a:t>
            </a:r>
            <a:r>
              <a:rPr lang="es-CO" sz="2800" dirty="0"/>
              <a:t>”. </a:t>
            </a:r>
            <a:endParaRPr lang="es-CO" sz="2800" dirty="0" smtClean="0"/>
          </a:p>
          <a:p>
            <a:pPr marL="0" indent="0">
              <a:buNone/>
            </a:pPr>
            <a:endParaRPr lang="es-CO" sz="2800" dirty="0" smtClean="0"/>
          </a:p>
          <a:p>
            <a:pPr marL="0" indent="0">
              <a:buNone/>
            </a:pPr>
            <a:r>
              <a:rPr lang="es-CO" sz="2800" dirty="0" smtClean="0"/>
              <a:t>Será </a:t>
            </a:r>
            <a:r>
              <a:rPr lang="es-CO" sz="2800" dirty="0"/>
              <a:t>acompañado por todas las huestes del cielo: “</a:t>
            </a:r>
            <a:r>
              <a:rPr lang="es-CO" sz="2800" b="1" dirty="0">
                <a:latin typeface="Agency FB" pitchFamily="34" charset="0"/>
              </a:rPr>
              <a:t>El Hijo del hombre</a:t>
            </a:r>
            <a:r>
              <a:rPr lang="es-CO" sz="2800" dirty="0"/>
              <a:t>” vendrá “</a:t>
            </a:r>
            <a:r>
              <a:rPr lang="es-CO" sz="2800" b="1" dirty="0">
                <a:latin typeface="Agency FB" pitchFamily="34" charset="0"/>
              </a:rPr>
              <a:t>en su gloria, y todos los ángeles con él</a:t>
            </a:r>
            <a:r>
              <a:rPr lang="es-CO" sz="2800" dirty="0"/>
              <a:t>”. “</a:t>
            </a:r>
            <a:r>
              <a:rPr lang="es-CO" sz="2800" b="1" dirty="0">
                <a:latin typeface="Agency FB" pitchFamily="34" charset="0"/>
              </a:rPr>
              <a:t>Y enviará sus ángeles con grande estruendo de trompeta, los cuales juntarán a sus escogidos</a:t>
            </a:r>
            <a:r>
              <a:rPr lang="es-CO" sz="2800" dirty="0"/>
              <a:t>”. </a:t>
            </a:r>
            <a:r>
              <a:rPr lang="es-CO" sz="2800" dirty="0" smtClean="0"/>
              <a:t>Ver esto en  </a:t>
            </a:r>
            <a:r>
              <a:rPr lang="es-CO" sz="2800" dirty="0" smtClean="0">
                <a:hlinkClick r:id="rId2" action="ppaction://hlinkfile"/>
              </a:rPr>
              <a:t>1 Tesalonicenses </a:t>
            </a:r>
            <a:r>
              <a:rPr lang="es-CO" sz="2800" dirty="0">
                <a:hlinkClick r:id="rId2" action="ppaction://hlinkfile"/>
              </a:rPr>
              <a:t>4:16</a:t>
            </a:r>
            <a:r>
              <a:rPr lang="es-CO" sz="2800" dirty="0"/>
              <a:t>; </a:t>
            </a:r>
            <a:r>
              <a:rPr lang="es-CO" sz="2800" dirty="0">
                <a:hlinkClick r:id="rId3" action="ppaction://hlinkfile"/>
              </a:rPr>
              <a:t>Mateo 24:30, 27</a:t>
            </a:r>
            <a:r>
              <a:rPr lang="es-CO" sz="2800" dirty="0"/>
              <a:t>; </a:t>
            </a:r>
            <a:r>
              <a:rPr lang="es-CO" sz="2800" dirty="0">
                <a:hlinkClick r:id="rId4" action="ppaction://hlinkfile"/>
              </a:rPr>
              <a:t>25:31</a:t>
            </a:r>
            <a:r>
              <a:rPr lang="es-CO" sz="2800" dirty="0"/>
              <a:t>; </a:t>
            </a:r>
            <a:r>
              <a:rPr lang="es-CO" sz="2800" dirty="0">
                <a:hlinkClick r:id="rId5" action="ppaction://hlinkfile"/>
              </a:rPr>
              <a:t>24:31</a:t>
            </a:r>
            <a:r>
              <a:rPr lang="es-CO" sz="2800" dirty="0"/>
              <a:t>, VM</a:t>
            </a:r>
            <a:r>
              <a:rPr lang="es-CO" sz="2800" dirty="0" smtClean="0"/>
              <a:t>.</a:t>
            </a:r>
            <a:endParaRPr lang="es-CO" sz="2800" dirty="0"/>
          </a:p>
        </p:txBody>
      </p:sp>
    </p:spTree>
    <p:extLst>
      <p:ext uri="{BB962C8B-B14F-4D97-AF65-F5344CB8AC3E}">
        <p14:creationId xmlns:p14="http://schemas.microsoft.com/office/powerpoint/2010/main" val="215046582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92500" lnSpcReduction="20000"/>
          </a:bodyPr>
          <a:lstStyle/>
          <a:p>
            <a:pPr marL="0" indent="0">
              <a:buNone/>
            </a:pPr>
            <a:r>
              <a:rPr lang="es-CO" sz="3000" dirty="0"/>
              <a:t>A su venida los justos muertos resucitarán, y los justos que estuvieren aún vivos serán mudados. Pablo dice: “</a:t>
            </a:r>
            <a:r>
              <a:rPr lang="es-CO" sz="3000" b="1" dirty="0">
                <a:latin typeface="Agency FB" pitchFamily="34" charset="0"/>
              </a:rPr>
              <a:t>No moriremos todos, mas todos seremos transformados. En un momento, en un pestañear de ojos, al toque de la trompeta final, pues sonará la trompeta, los muertos resucitarán incorruptibles y nosotros seremos transformados. En efecto, es necesario que este ser corruptible se revista de incorruptibilidad; y que este ser mortal se revista de inmortalidad</a:t>
            </a:r>
            <a:r>
              <a:rPr lang="es-CO" sz="3000" dirty="0" smtClean="0"/>
              <a:t>”.</a:t>
            </a:r>
          </a:p>
          <a:p>
            <a:pPr marL="0" indent="0">
              <a:buNone/>
            </a:pPr>
            <a:r>
              <a:rPr lang="es-CO" sz="3000" dirty="0" smtClean="0"/>
              <a:t> </a:t>
            </a:r>
          </a:p>
          <a:p>
            <a:pPr marL="0" indent="0">
              <a:buNone/>
            </a:pPr>
            <a:r>
              <a:rPr lang="es-CO" sz="3000" dirty="0" smtClean="0"/>
              <a:t>Y </a:t>
            </a:r>
            <a:r>
              <a:rPr lang="es-CO" sz="3000" dirty="0"/>
              <a:t>en 1 Tesalonicenses, después de describir la venida del Señor, dice: “</a:t>
            </a:r>
            <a:r>
              <a:rPr lang="es-CO" sz="3000" b="1" dirty="0">
                <a:latin typeface="Agency FB" pitchFamily="34" charset="0"/>
              </a:rPr>
              <a:t>Los muertos en Cristo resucitarán en primer lugar. Después nosotros, los que vivamos, los que quedemos, seremos arrebatados en nubes, junto con ellos, al encuentro del Señor en el aire. Y así estaremos siempre con el Señor</a:t>
            </a:r>
            <a:r>
              <a:rPr lang="es-CO" sz="3000" dirty="0"/>
              <a:t>”. </a:t>
            </a:r>
            <a:r>
              <a:rPr lang="es-CO" sz="3000" dirty="0" smtClean="0"/>
              <a:t>Ver esto en </a:t>
            </a:r>
            <a:r>
              <a:rPr lang="es-CO" sz="3000" u="sng" dirty="0" smtClean="0">
                <a:solidFill>
                  <a:srgbClr val="FF0000"/>
                </a:solidFill>
              </a:rPr>
              <a:t>1 </a:t>
            </a:r>
            <a:r>
              <a:rPr lang="es-CO" sz="3000" u="sng" dirty="0">
                <a:solidFill>
                  <a:srgbClr val="FF0000"/>
                </a:solidFill>
              </a:rPr>
              <a:t>Corintios 15:51-53; 1 Tesalonicenses 4:16, 17, BJ.</a:t>
            </a:r>
          </a:p>
          <a:p>
            <a:endParaRPr lang="es-CO" dirty="0"/>
          </a:p>
          <a:p>
            <a:endParaRPr lang="es-CO" dirty="0"/>
          </a:p>
        </p:txBody>
      </p:sp>
    </p:spTree>
    <p:extLst>
      <p:ext uri="{BB962C8B-B14F-4D97-AF65-F5344CB8AC3E}">
        <p14:creationId xmlns:p14="http://schemas.microsoft.com/office/powerpoint/2010/main" val="389133419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92500" lnSpcReduction="20000"/>
          </a:bodyPr>
          <a:lstStyle/>
          <a:p>
            <a:pPr marL="0" indent="0">
              <a:buNone/>
            </a:pPr>
            <a:r>
              <a:rPr lang="es-CO" dirty="0"/>
              <a:t>El pueblo de Dios no puede recibir el reino antes de la venida personal de Cristo. El Señor dijo: “</a:t>
            </a:r>
            <a:r>
              <a:rPr lang="es-CO" b="1" dirty="0">
                <a:latin typeface="Agency FB" pitchFamily="34" charset="0"/>
              </a:rPr>
              <a:t>Cuando el Hijo del hombre venga en su gloria acompañado de todos sus ángeles, se sentará en su trono de gloria. Serán congregadas delante de él todas las naciones, y él separará a los unos de los otros, como el pastor separa las ovejas de los cabritos. Pondrá las ovejas a su derecha, y los cabritos a su izquierda. Entonces dirá el Rey a los de su derecha: Venid, benditos de mi Padre, recibid la herencia del Reino preparado para vosotros desde la creación del mundo!</a:t>
            </a:r>
            <a:r>
              <a:rPr lang="es-CO" dirty="0"/>
              <a:t>” </a:t>
            </a:r>
            <a:r>
              <a:rPr lang="es-CO" u="sng" dirty="0">
                <a:solidFill>
                  <a:srgbClr val="FF0000"/>
                </a:solidFill>
              </a:rPr>
              <a:t>Mateo 25:31-34, BJ. </a:t>
            </a:r>
            <a:endParaRPr lang="es-CO" u="sng" dirty="0" smtClean="0">
              <a:solidFill>
                <a:srgbClr val="FF0000"/>
              </a:solidFill>
            </a:endParaRPr>
          </a:p>
          <a:p>
            <a:pPr marL="0" indent="0">
              <a:buNone/>
            </a:pPr>
            <a:endParaRPr lang="es-CO" dirty="0" smtClean="0"/>
          </a:p>
          <a:p>
            <a:pPr marL="0" indent="0">
              <a:buNone/>
            </a:pPr>
            <a:r>
              <a:rPr lang="es-CO" dirty="0" smtClean="0"/>
              <a:t>Hemos </a:t>
            </a:r>
            <a:r>
              <a:rPr lang="es-CO" dirty="0"/>
              <a:t>visto en los pasajes citados que cuando el Hijo del hombre venga, los muertos serán resucitados incorruptibles y los vivos serán transformados. </a:t>
            </a:r>
          </a:p>
        </p:txBody>
      </p:sp>
    </p:spTree>
    <p:extLst>
      <p:ext uri="{BB962C8B-B14F-4D97-AF65-F5344CB8AC3E}">
        <p14:creationId xmlns:p14="http://schemas.microsoft.com/office/powerpoint/2010/main" val="2087369616"/>
      </p:ext>
    </p:extLst>
  </p:cSld>
  <p:clrMapOvr>
    <a:masterClrMapping/>
  </p:clrMapOvr>
  <p:transition spd="slow">
    <p:push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a:bodyPr>
          <a:lstStyle/>
          <a:p>
            <a:pPr marL="0" indent="0">
              <a:buNone/>
            </a:pPr>
            <a:r>
              <a:rPr lang="es-CO" sz="2800" dirty="0"/>
              <a:t>Este gran cambio los preparará para recibir el reino; pues Pablo dice</a:t>
            </a:r>
            <a:r>
              <a:rPr lang="es-CO" sz="2800" dirty="0" smtClean="0"/>
              <a:t>: “</a:t>
            </a:r>
            <a:r>
              <a:rPr lang="es-CO" sz="2800" b="1" dirty="0">
                <a:latin typeface="Agency FB" pitchFamily="34" charset="0"/>
              </a:rPr>
              <a:t>La carne y la sangre no pueden heredar el reino de Dios, ni la corrupción hereda la incorrupción</a:t>
            </a:r>
            <a:r>
              <a:rPr lang="es-CO" sz="2800" dirty="0">
                <a:solidFill>
                  <a:srgbClr val="FF0000"/>
                </a:solidFill>
              </a:rPr>
              <a:t>”. </a:t>
            </a:r>
            <a:r>
              <a:rPr lang="es-CO" sz="2800" u="sng" dirty="0">
                <a:solidFill>
                  <a:srgbClr val="FF0000"/>
                </a:solidFill>
              </a:rPr>
              <a:t>1 Corintios 15:50, VM. </a:t>
            </a:r>
            <a:endParaRPr lang="es-CO" sz="2800" u="sng" dirty="0" smtClean="0">
              <a:solidFill>
                <a:srgbClr val="FF0000"/>
              </a:solidFill>
            </a:endParaRPr>
          </a:p>
          <a:p>
            <a:pPr marL="0" indent="0">
              <a:buNone/>
            </a:pPr>
            <a:endParaRPr lang="es-CO" sz="2800" dirty="0" smtClean="0"/>
          </a:p>
          <a:p>
            <a:pPr marL="0" indent="0">
              <a:buNone/>
            </a:pPr>
            <a:r>
              <a:rPr lang="es-CO" sz="2800" dirty="0" smtClean="0"/>
              <a:t>En </a:t>
            </a:r>
            <a:r>
              <a:rPr lang="es-CO" sz="2800" dirty="0"/>
              <a:t>su estado presente el hombre es mortal, corruptible; pero el reino de Dios será incorruptible y sempiterno. Por tanto, en su estado presente el hombre no puede entrar en el reino de Dios. Pero cuando venga Jesús, conferirá inmortalidad a su pueblo; y luego los llamará a heredar el reino, del que hasta allí sólo habían sido presuntos herederos.</a:t>
            </a:r>
          </a:p>
        </p:txBody>
      </p:sp>
    </p:spTree>
    <p:extLst>
      <p:ext uri="{BB962C8B-B14F-4D97-AF65-F5344CB8AC3E}">
        <p14:creationId xmlns:p14="http://schemas.microsoft.com/office/powerpoint/2010/main" val="3507822539"/>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p:spPr>
        <p:txBody>
          <a:bodyPr>
            <a:normAutofit fontScale="92500" lnSpcReduction="10000"/>
          </a:bodyPr>
          <a:lstStyle/>
          <a:p>
            <a:pPr marL="0" indent="0" algn="ctr">
              <a:buNone/>
            </a:pPr>
            <a:r>
              <a:rPr lang="es-CO" sz="2800" dirty="0"/>
              <a:t>Éstos y otros pasajes bíblicos probaron claramente a la mente de Miller que los acontecimientos que generalmente se esperaba que se verificasen antes de la venida de Cristo -</a:t>
            </a:r>
            <a:r>
              <a:rPr lang="es-CO" sz="2800" dirty="0">
                <a:latin typeface="Agency FB" pitchFamily="34" charset="0"/>
              </a:rPr>
              <a:t>tales como el reino universal de paz y el establecimiento del reino de Dios en la Tierra</a:t>
            </a:r>
            <a:r>
              <a:rPr lang="es-CO" sz="2800" dirty="0"/>
              <a:t>- debían realizarse después del segundo advenimiento. </a:t>
            </a:r>
            <a:endParaRPr lang="es-CO" sz="2800" dirty="0" smtClean="0"/>
          </a:p>
          <a:p>
            <a:pPr marL="0" indent="0" algn="ctr">
              <a:buNone/>
            </a:pPr>
            <a:endParaRPr lang="es-CO" sz="2800" dirty="0" smtClean="0"/>
          </a:p>
          <a:p>
            <a:pPr marL="0" indent="0" algn="ctr">
              <a:buNone/>
            </a:pPr>
            <a:r>
              <a:rPr lang="es-CO" sz="2800" dirty="0" smtClean="0">
                <a:solidFill>
                  <a:srgbClr val="FF0000"/>
                </a:solidFill>
              </a:rPr>
              <a:t>Además</a:t>
            </a:r>
            <a:r>
              <a:rPr lang="es-CO" sz="2800" dirty="0">
                <a:solidFill>
                  <a:srgbClr val="FF0000"/>
                </a:solidFill>
              </a:rPr>
              <a:t>, todas las señales de los tiempos y la condición del mundo correspondían a la descripción profética de los últimos días. </a:t>
            </a:r>
            <a:endParaRPr lang="es-CO" sz="2800" dirty="0" smtClean="0">
              <a:solidFill>
                <a:srgbClr val="FF0000"/>
              </a:solidFill>
            </a:endParaRPr>
          </a:p>
          <a:p>
            <a:pPr marL="0" indent="0" algn="ctr">
              <a:buNone/>
            </a:pPr>
            <a:endParaRPr lang="es-CO" sz="2800" dirty="0" smtClean="0">
              <a:solidFill>
                <a:srgbClr val="FF0000"/>
              </a:solidFill>
            </a:endParaRPr>
          </a:p>
          <a:p>
            <a:pPr marL="0" indent="0" algn="ctr">
              <a:buNone/>
            </a:pPr>
            <a:r>
              <a:rPr lang="es-CO" sz="2800" dirty="0" smtClean="0"/>
              <a:t>Por </a:t>
            </a:r>
            <a:r>
              <a:rPr lang="es-CO" sz="2800" dirty="0"/>
              <a:t>el solo estudio de las Escrituras, Miller se vio forzado a concluir que el período fijado para la subsistencia de la Tierra en su estado actual estaba por terminar.</a:t>
            </a:r>
          </a:p>
        </p:txBody>
      </p:sp>
    </p:spTree>
    <p:extLst>
      <p:ext uri="{BB962C8B-B14F-4D97-AF65-F5344CB8AC3E}">
        <p14:creationId xmlns:p14="http://schemas.microsoft.com/office/powerpoint/2010/main" val="371431981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850106"/>
          </a:xfrm>
          <a:solidFill>
            <a:schemeClr val="accent6">
              <a:lumMod val="20000"/>
              <a:lumOff val="80000"/>
            </a:schemeClr>
          </a:solidFill>
        </p:spPr>
        <p:txBody>
          <a:bodyPr>
            <a:normAutofit fontScale="90000"/>
          </a:bodyPr>
          <a:lstStyle/>
          <a:p>
            <a:r>
              <a:rPr lang="es-CO" sz="4900" b="1" i="1" dirty="0" smtClean="0">
                <a:solidFill>
                  <a:srgbClr val="FF0000"/>
                </a:solidFill>
              </a:rPr>
              <a:t>2. </a:t>
            </a:r>
            <a:r>
              <a:rPr lang="es-CO" b="1" u="sng" dirty="0" smtClean="0"/>
              <a:t>El </a:t>
            </a:r>
            <a:r>
              <a:rPr lang="es-CO" b="1" u="sng" dirty="0"/>
              <a:t>impacto de la cronología bíblica</a:t>
            </a:r>
          </a:p>
        </p:txBody>
      </p:sp>
      <p:sp>
        <p:nvSpPr>
          <p:cNvPr id="3" name="2 Marcador de contenido"/>
          <p:cNvSpPr>
            <a:spLocks noGrp="1"/>
          </p:cNvSpPr>
          <p:nvPr>
            <p:ph idx="1"/>
          </p:nvPr>
        </p:nvSpPr>
        <p:spPr>
          <a:xfrm>
            <a:off x="457200" y="1600200"/>
            <a:ext cx="8229600" cy="5069160"/>
          </a:xfrm>
        </p:spPr>
        <p:txBody>
          <a:bodyPr>
            <a:normAutofit fontScale="92500" lnSpcReduction="20000"/>
          </a:bodyPr>
          <a:lstStyle/>
          <a:p>
            <a:pPr marL="0" indent="0">
              <a:buNone/>
            </a:pPr>
            <a:r>
              <a:rPr lang="es-CO" dirty="0" smtClean="0"/>
              <a:t>Él </a:t>
            </a:r>
            <a:r>
              <a:rPr lang="es-CO" dirty="0"/>
              <a:t>dice: “Otra clase de evidencia que afectó vitalmente mi mente fue la cronología de las Escrituras... Encontré que los eventos predichos, que se habían cumplido en lo pasado, a menudo ocurrieron dentro de un tiempo determinado. </a:t>
            </a:r>
            <a:endParaRPr lang="es-CO" dirty="0" smtClean="0"/>
          </a:p>
          <a:p>
            <a:pPr marL="400050" lvl="1" indent="0">
              <a:buNone/>
            </a:pPr>
            <a:r>
              <a:rPr lang="es-CO" b="1" dirty="0" smtClean="0">
                <a:solidFill>
                  <a:srgbClr val="FF0000"/>
                </a:solidFill>
              </a:rPr>
              <a:t>1</a:t>
            </a:r>
            <a:r>
              <a:rPr lang="es-CO" dirty="0" smtClean="0"/>
              <a:t>. Los </a:t>
            </a:r>
            <a:r>
              <a:rPr lang="es-CO" dirty="0"/>
              <a:t>120 años hasta el diluvio </a:t>
            </a:r>
            <a:r>
              <a:rPr lang="es-CO" b="1" u="sng" dirty="0"/>
              <a:t>(Génesis 6:3); </a:t>
            </a:r>
            <a:endParaRPr lang="es-CO" b="1" u="sng" dirty="0" smtClean="0"/>
          </a:p>
          <a:p>
            <a:pPr marL="400050" lvl="1" indent="0">
              <a:buNone/>
            </a:pPr>
            <a:r>
              <a:rPr lang="es-CO" b="1" dirty="0" smtClean="0">
                <a:solidFill>
                  <a:srgbClr val="FF0000"/>
                </a:solidFill>
              </a:rPr>
              <a:t>2</a:t>
            </a:r>
            <a:r>
              <a:rPr lang="es-CO" dirty="0" smtClean="0"/>
              <a:t>. los </a:t>
            </a:r>
            <a:r>
              <a:rPr lang="es-CO" dirty="0"/>
              <a:t>7 días que debían precederlo, con la predicción de 40 días de lluvia </a:t>
            </a:r>
            <a:r>
              <a:rPr lang="es-CO" b="1" u="sng" dirty="0"/>
              <a:t>(Génesis 7:4); </a:t>
            </a:r>
            <a:endParaRPr lang="es-CO" b="1" u="sng" dirty="0" smtClean="0"/>
          </a:p>
          <a:p>
            <a:pPr marL="400050" lvl="1" indent="0">
              <a:buNone/>
            </a:pPr>
            <a:r>
              <a:rPr lang="es-CO" b="1" dirty="0" smtClean="0">
                <a:solidFill>
                  <a:srgbClr val="FF0000"/>
                </a:solidFill>
              </a:rPr>
              <a:t>3</a:t>
            </a:r>
            <a:r>
              <a:rPr lang="es-CO" dirty="0" smtClean="0"/>
              <a:t>. los </a:t>
            </a:r>
            <a:r>
              <a:rPr lang="es-CO" dirty="0"/>
              <a:t>400 años de la estadía de la simiente de Abrahán </a:t>
            </a:r>
            <a:r>
              <a:rPr lang="es-CO" b="1" u="sng" dirty="0"/>
              <a:t>(Génesis 15:13); </a:t>
            </a:r>
            <a:endParaRPr lang="es-CO" b="1" u="sng" dirty="0" smtClean="0"/>
          </a:p>
          <a:p>
            <a:pPr marL="400050" lvl="1" indent="0">
              <a:buNone/>
            </a:pPr>
            <a:r>
              <a:rPr lang="es-CO" b="1" dirty="0" smtClean="0">
                <a:solidFill>
                  <a:srgbClr val="FF0000"/>
                </a:solidFill>
              </a:rPr>
              <a:t>4</a:t>
            </a:r>
            <a:r>
              <a:rPr lang="es-CO" dirty="0" smtClean="0"/>
              <a:t>. los </a:t>
            </a:r>
            <a:r>
              <a:rPr lang="es-CO" dirty="0"/>
              <a:t>3 días de los sueños del copero y del panadero </a:t>
            </a:r>
            <a:r>
              <a:rPr lang="es-CO" b="1" u="sng" dirty="0"/>
              <a:t>(Génesis 40:12-20); </a:t>
            </a:r>
            <a:endParaRPr lang="es-CO" b="1" u="sng" dirty="0" smtClean="0"/>
          </a:p>
          <a:p>
            <a:pPr marL="400050" lvl="1" indent="0">
              <a:buNone/>
            </a:pPr>
            <a:r>
              <a:rPr lang="es-CO" b="1" dirty="0" smtClean="0">
                <a:solidFill>
                  <a:srgbClr val="FF0000"/>
                </a:solidFill>
              </a:rPr>
              <a:t>5</a:t>
            </a:r>
            <a:r>
              <a:rPr lang="es-CO" dirty="0" smtClean="0"/>
              <a:t>. los </a:t>
            </a:r>
            <a:r>
              <a:rPr lang="es-CO" dirty="0"/>
              <a:t>7 años de Faraón </a:t>
            </a:r>
            <a:r>
              <a:rPr lang="es-CO" b="1" u="sng" dirty="0"/>
              <a:t>(Génesis 41:28-54); </a:t>
            </a:r>
          </a:p>
        </p:txBody>
      </p:sp>
    </p:spTree>
    <p:extLst>
      <p:ext uri="{BB962C8B-B14F-4D97-AF65-F5344CB8AC3E}">
        <p14:creationId xmlns:p14="http://schemas.microsoft.com/office/powerpoint/2010/main" val="180594110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3" dur="500"/>
                                        <p:tgtEl>
                                          <p:spTgt spid="3">
                                            <p:txEl>
                                              <p:pRg st="2" end="2"/>
                                            </p:txEl>
                                          </p:spTgt>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6" dur="500"/>
                                        <p:tgtEl>
                                          <p:spTgt spid="3">
                                            <p:txEl>
                                              <p:pRg st="3" end="3"/>
                                            </p:txEl>
                                          </p:spTgt>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9" dur="500"/>
                                        <p:tgtEl>
                                          <p:spTgt spid="3">
                                            <p:txEl>
                                              <p:pRg st="4" end="4"/>
                                            </p:txEl>
                                          </p:spTgt>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76672"/>
            <a:ext cx="8291264" cy="5904656"/>
          </a:xfrm>
        </p:spPr>
        <p:txBody>
          <a:bodyPr>
            <a:normAutofit fontScale="92500"/>
          </a:bodyPr>
          <a:lstStyle/>
          <a:p>
            <a:pPr marL="400050" lvl="1" indent="0">
              <a:buNone/>
            </a:pPr>
            <a:r>
              <a:rPr lang="es-CO" b="1" dirty="0" smtClean="0">
                <a:solidFill>
                  <a:srgbClr val="FF0000"/>
                </a:solidFill>
              </a:rPr>
              <a:t>6</a:t>
            </a:r>
            <a:r>
              <a:rPr lang="es-CO" dirty="0" smtClean="0"/>
              <a:t>. los </a:t>
            </a:r>
            <a:r>
              <a:rPr lang="es-CO" dirty="0"/>
              <a:t>40 años en el desierto </a:t>
            </a:r>
            <a:r>
              <a:rPr lang="es-CO" b="1" u="sng" dirty="0"/>
              <a:t>(Números 14:34); </a:t>
            </a:r>
          </a:p>
          <a:p>
            <a:pPr marL="400050" lvl="1" indent="0">
              <a:buNone/>
            </a:pPr>
            <a:r>
              <a:rPr lang="es-CO" b="1" dirty="0" smtClean="0">
                <a:solidFill>
                  <a:srgbClr val="FF0000"/>
                </a:solidFill>
              </a:rPr>
              <a:t>7</a:t>
            </a:r>
            <a:r>
              <a:rPr lang="es-CO" dirty="0" smtClean="0"/>
              <a:t>.  los </a:t>
            </a:r>
            <a:r>
              <a:rPr lang="es-CO" dirty="0"/>
              <a:t>3 1/2 años de hambre </a:t>
            </a:r>
            <a:r>
              <a:rPr lang="es-CO" b="1" u="sng" dirty="0"/>
              <a:t>1 Reyes 17:1, ver Lucas </a:t>
            </a:r>
            <a:r>
              <a:rPr lang="es-CO" b="1" u="sng" dirty="0" smtClean="0"/>
              <a:t>        4:25</a:t>
            </a:r>
            <a:r>
              <a:rPr lang="es-CO" b="1" u="sng" dirty="0"/>
              <a:t>... </a:t>
            </a:r>
            <a:endParaRPr lang="es-CO" b="1" u="sng" dirty="0" smtClean="0"/>
          </a:p>
          <a:p>
            <a:pPr marL="400050" lvl="1" indent="0">
              <a:buNone/>
            </a:pPr>
            <a:r>
              <a:rPr lang="es-CO" b="1" dirty="0" smtClean="0">
                <a:solidFill>
                  <a:srgbClr val="FF0000"/>
                </a:solidFill>
              </a:rPr>
              <a:t>8</a:t>
            </a:r>
            <a:r>
              <a:rPr lang="es-CO" dirty="0" smtClean="0"/>
              <a:t>. los </a:t>
            </a:r>
            <a:r>
              <a:rPr lang="es-CO" dirty="0"/>
              <a:t>70 años del cautiverio </a:t>
            </a:r>
            <a:r>
              <a:rPr lang="es-CO" b="1" u="sng" dirty="0"/>
              <a:t>(Jeremías 25:11)</a:t>
            </a:r>
            <a:r>
              <a:rPr lang="es-CO" b="1" dirty="0"/>
              <a:t>; </a:t>
            </a:r>
            <a:r>
              <a:rPr lang="es-CO" dirty="0"/>
              <a:t>los 7 tiempos de Nabucodonosor </a:t>
            </a:r>
            <a:r>
              <a:rPr lang="es-CO" b="1" u="sng" dirty="0"/>
              <a:t>(Daniel 4:13-16)</a:t>
            </a:r>
            <a:r>
              <a:rPr lang="es-CO" dirty="0"/>
              <a:t>; </a:t>
            </a:r>
            <a:r>
              <a:rPr lang="es-CO" dirty="0" smtClean="0"/>
              <a:t>y</a:t>
            </a:r>
          </a:p>
          <a:p>
            <a:pPr marL="400050" lvl="1" indent="0">
              <a:buNone/>
            </a:pPr>
            <a:r>
              <a:rPr lang="es-CO" b="1" dirty="0" smtClean="0">
                <a:solidFill>
                  <a:srgbClr val="FF0000"/>
                </a:solidFill>
              </a:rPr>
              <a:t>9</a:t>
            </a:r>
            <a:r>
              <a:rPr lang="es-CO" dirty="0" smtClean="0"/>
              <a:t>. las </a:t>
            </a:r>
            <a:r>
              <a:rPr lang="es-CO" dirty="0"/>
              <a:t>7 semanas, 62 semanas y 1 semana, que sumaban 70 semanas determinadas para los judíos </a:t>
            </a:r>
            <a:r>
              <a:rPr lang="es-CO" b="1" u="sng" dirty="0"/>
              <a:t>(Daniel 9:24-27)</a:t>
            </a:r>
            <a:r>
              <a:rPr lang="es-CO" dirty="0"/>
              <a:t>; </a:t>
            </a:r>
            <a:endParaRPr lang="es-CO" dirty="0" smtClean="0"/>
          </a:p>
          <a:p>
            <a:pPr marL="0" indent="0">
              <a:buNone/>
            </a:pPr>
            <a:r>
              <a:rPr lang="es-CO" dirty="0" smtClean="0"/>
              <a:t>todos </a:t>
            </a:r>
            <a:r>
              <a:rPr lang="es-CO" dirty="0"/>
              <a:t>los acontecimientos limitados por esos períodos de tiempo fueron de repente simplemente una cuestión profética, y se cumplieron de acuerdo con las predicciones”. </a:t>
            </a:r>
            <a:r>
              <a:rPr lang="es-CO" u="sng" dirty="0">
                <a:solidFill>
                  <a:srgbClr val="FF0000"/>
                </a:solidFill>
              </a:rPr>
              <a:t>Bliss, Memoirs of Wm. Miller [Memorias de G. Miller</a:t>
            </a:r>
            <a:r>
              <a:rPr lang="es-CO" u="sng" dirty="0" smtClean="0">
                <a:solidFill>
                  <a:srgbClr val="FF0000"/>
                </a:solidFill>
              </a:rPr>
              <a:t>]. </a:t>
            </a:r>
            <a:r>
              <a:rPr lang="es-CO" u="sng" dirty="0">
                <a:solidFill>
                  <a:srgbClr val="FF0000"/>
                </a:solidFill>
              </a:rPr>
              <a:t>74, 75</a:t>
            </a:r>
            <a:r>
              <a:rPr lang="es-CO" dirty="0"/>
              <a:t>.</a:t>
            </a:r>
          </a:p>
          <a:p>
            <a:endParaRPr lang="es-CO" dirty="0"/>
          </a:p>
        </p:txBody>
      </p:sp>
    </p:spTree>
    <p:extLst>
      <p:ext uri="{BB962C8B-B14F-4D97-AF65-F5344CB8AC3E}">
        <p14:creationId xmlns:p14="http://schemas.microsoft.com/office/powerpoint/2010/main" val="3837355922"/>
      </p:ext>
    </p:extLst>
  </p:cSld>
  <p:clrMapOvr>
    <a:masterClrMapping/>
  </p:clrMapOvr>
  <p:transition spd="slow">
    <p:wip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p:spPr>
        <p:txBody>
          <a:bodyPr>
            <a:normAutofit fontScale="85000" lnSpcReduction="20000"/>
          </a:bodyPr>
          <a:lstStyle/>
          <a:p>
            <a:pPr marL="0" indent="0">
              <a:buNone/>
            </a:pPr>
            <a:r>
              <a:rPr lang="es-CO" dirty="0">
                <a:solidFill>
                  <a:srgbClr val="0070C0"/>
                </a:solidFill>
              </a:rPr>
              <a:t>Por consiguiente, al encontrar en su estudio de la Biblia varios períodos cronológicos que, según su modo de entenderlos, se extendían hasta la segunda venida de Cristo, no pudo menos que considerarlos como los “tiempos señalados” que Dios había revelado a sus siervos. </a:t>
            </a:r>
            <a:endParaRPr lang="es-CO" dirty="0" smtClean="0">
              <a:solidFill>
                <a:srgbClr val="0070C0"/>
              </a:solidFill>
            </a:endParaRPr>
          </a:p>
          <a:p>
            <a:pPr marL="400050" lvl="1" indent="0">
              <a:buNone/>
            </a:pPr>
            <a:endParaRPr lang="es-CO" dirty="0" smtClean="0"/>
          </a:p>
          <a:p>
            <a:pPr marL="400050" lvl="1" indent="0">
              <a:buNone/>
            </a:pPr>
            <a:r>
              <a:rPr lang="es-CO" dirty="0" smtClean="0"/>
              <a:t>Moisés </a:t>
            </a:r>
            <a:r>
              <a:rPr lang="es-CO" dirty="0"/>
              <a:t>dice: “</a:t>
            </a:r>
            <a:r>
              <a:rPr lang="es-CO" b="1" dirty="0">
                <a:latin typeface="Agency FB" pitchFamily="34" charset="0"/>
              </a:rPr>
              <a:t>Las cosas secretas pertenecen a Jehová nuestro Dios; mas las reveladas son para nosotros y para nuestros hijos para siempre</a:t>
            </a:r>
            <a:r>
              <a:rPr lang="es-CO" dirty="0"/>
              <a:t>”; y el Señor declara por el profeta Amós que él “</a:t>
            </a:r>
            <a:r>
              <a:rPr lang="es-CO" b="1" dirty="0">
                <a:latin typeface="Agency FB" pitchFamily="34" charset="0"/>
              </a:rPr>
              <a:t>no hará nada... sin que revele su secreto a sus siervos los profetas</a:t>
            </a:r>
            <a:r>
              <a:rPr lang="es-CO" dirty="0"/>
              <a:t>”. </a:t>
            </a:r>
            <a:r>
              <a:rPr lang="es-CO" u="sng" dirty="0">
                <a:solidFill>
                  <a:srgbClr val="FF0000"/>
                </a:solidFill>
              </a:rPr>
              <a:t>Deuteronomio 29:29; Amós 3:7</a:t>
            </a:r>
            <a:r>
              <a:rPr lang="es-CO" dirty="0" smtClean="0"/>
              <a:t>.</a:t>
            </a:r>
          </a:p>
          <a:p>
            <a:pPr marL="0" indent="0">
              <a:buNone/>
            </a:pPr>
            <a:r>
              <a:rPr lang="es-CO" dirty="0" smtClean="0"/>
              <a:t> </a:t>
            </a:r>
          </a:p>
          <a:p>
            <a:pPr marL="0" indent="0">
              <a:buNone/>
            </a:pPr>
            <a:r>
              <a:rPr lang="es-CO" dirty="0" smtClean="0">
                <a:solidFill>
                  <a:srgbClr val="0070C0"/>
                </a:solidFill>
              </a:rPr>
              <a:t>Así </a:t>
            </a:r>
            <a:r>
              <a:rPr lang="es-CO" dirty="0">
                <a:solidFill>
                  <a:srgbClr val="0070C0"/>
                </a:solidFill>
              </a:rPr>
              <a:t>que los estudiantes de la Palabra de Dios pueden, confiadamente, esperar encontrar indicado claramente en las Escrituras de verdad el evento más estupendo que se realizará en la historia humana.</a:t>
            </a:r>
          </a:p>
          <a:p>
            <a:endParaRPr lang="es-CO" dirty="0"/>
          </a:p>
        </p:txBody>
      </p:sp>
    </p:spTree>
    <p:extLst>
      <p:ext uri="{BB962C8B-B14F-4D97-AF65-F5344CB8AC3E}">
        <p14:creationId xmlns:p14="http://schemas.microsoft.com/office/powerpoint/2010/main" val="329812907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832648"/>
          </a:xfrm>
        </p:spPr>
        <p:txBody>
          <a:bodyPr>
            <a:normAutofit fontScale="85000" lnSpcReduction="20000"/>
          </a:bodyPr>
          <a:lstStyle/>
          <a:p>
            <a:pPr marL="0" indent="0">
              <a:buNone/>
            </a:pPr>
            <a:r>
              <a:rPr lang="es-CO" dirty="0"/>
              <a:t>Miller dice: “</a:t>
            </a:r>
            <a:r>
              <a:rPr lang="es-CO" dirty="0">
                <a:latin typeface="Agency FB" pitchFamily="34" charset="0"/>
              </a:rPr>
              <a:t>Estando completamente convencido de que toda Escritura divinamente inspirada es útil </a:t>
            </a:r>
            <a:r>
              <a:rPr lang="es-CO" u="sng" dirty="0">
                <a:solidFill>
                  <a:srgbClr val="FF0000"/>
                </a:solidFill>
              </a:rPr>
              <a:t>(2 Timoteo 3:16)</a:t>
            </a:r>
            <a:r>
              <a:rPr lang="es-CO" dirty="0"/>
              <a:t>; </a:t>
            </a:r>
            <a:r>
              <a:rPr lang="es-CO" dirty="0">
                <a:latin typeface="Agency FB" pitchFamily="34" charset="0"/>
              </a:rPr>
              <a:t>que en ningún tiempo fue dada por voluntad de hombre, sino que fue escrita por hombres santos inspirados del Espíritu Santo </a:t>
            </a:r>
            <a:r>
              <a:rPr lang="es-CO" u="sng" dirty="0">
                <a:solidFill>
                  <a:srgbClr val="FF0000"/>
                </a:solidFill>
              </a:rPr>
              <a:t>(2 Pedro 1:21)</a:t>
            </a:r>
            <a:r>
              <a:rPr lang="es-CO" dirty="0">
                <a:solidFill>
                  <a:srgbClr val="FF0000"/>
                </a:solidFill>
              </a:rPr>
              <a:t>, </a:t>
            </a:r>
            <a:r>
              <a:rPr lang="es-CO" dirty="0">
                <a:latin typeface="Agency FB" pitchFamily="34" charset="0"/>
              </a:rPr>
              <a:t>y esto ‘para nuestra enseñanza... a fin de que por la paciencia y la consolación de las Escrituras, tengamos esperanza</a:t>
            </a:r>
            <a:r>
              <a:rPr lang="es-CO" dirty="0"/>
              <a:t>’ </a:t>
            </a:r>
            <a:r>
              <a:rPr lang="es-CO" u="sng" dirty="0">
                <a:solidFill>
                  <a:srgbClr val="FF0000"/>
                </a:solidFill>
              </a:rPr>
              <a:t>(Romanos 15:4)</a:t>
            </a:r>
            <a:r>
              <a:rPr lang="es-CO" dirty="0">
                <a:solidFill>
                  <a:srgbClr val="FF0000"/>
                </a:solidFill>
              </a:rPr>
              <a:t>, </a:t>
            </a:r>
            <a:r>
              <a:rPr lang="es-CO" dirty="0"/>
              <a:t>no pude menos que considerar las partes cronológicas de la Biblia como pertinentes a la Palabra de Dios y tan acreedoras a nuestra seria consideración como cualquiera otra parte de las Escrituras. </a:t>
            </a:r>
            <a:endParaRPr lang="es-CO" dirty="0" smtClean="0"/>
          </a:p>
          <a:p>
            <a:pPr marL="0" indent="0">
              <a:buNone/>
            </a:pPr>
            <a:endParaRPr lang="es-CO" dirty="0" smtClean="0"/>
          </a:p>
          <a:p>
            <a:pPr marL="0" indent="0">
              <a:buNone/>
            </a:pPr>
            <a:r>
              <a:rPr lang="es-CO" dirty="0" smtClean="0"/>
              <a:t>Pensé </a:t>
            </a:r>
            <a:r>
              <a:rPr lang="es-CO" dirty="0"/>
              <a:t>por consiguiente que al tratar de comprender lo que Dios, en su misericordia, había juzgado conveniente revelarnos, yo no tenía derecho a pasar por alto los períodos proféticos”.—</a:t>
            </a:r>
            <a:r>
              <a:rPr lang="es-CO" u="sng" dirty="0">
                <a:solidFill>
                  <a:srgbClr val="FF0000"/>
                </a:solidFill>
              </a:rPr>
              <a:t>Bliss, Memoirs of Wm. Miller [Memorias de G. </a:t>
            </a:r>
            <a:r>
              <a:rPr lang="es-CO" u="sng" dirty="0" smtClean="0">
                <a:solidFill>
                  <a:srgbClr val="FF0000"/>
                </a:solidFill>
              </a:rPr>
              <a:t>Miller]. </a:t>
            </a:r>
            <a:r>
              <a:rPr lang="es-CO" u="sng" dirty="0">
                <a:solidFill>
                  <a:srgbClr val="FF0000"/>
                </a:solidFill>
              </a:rPr>
              <a:t>75.</a:t>
            </a:r>
          </a:p>
          <a:p>
            <a:endParaRPr lang="es-CO" dirty="0"/>
          </a:p>
        </p:txBody>
      </p:sp>
    </p:spTree>
    <p:extLst>
      <p:ext uri="{BB962C8B-B14F-4D97-AF65-F5344CB8AC3E}">
        <p14:creationId xmlns:p14="http://schemas.microsoft.com/office/powerpoint/2010/main" val="43853677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20000"/>
              <a:lumOff val="80000"/>
            </a:schemeClr>
          </a:solidFill>
        </p:spPr>
        <p:txBody>
          <a:bodyPr/>
          <a:lstStyle/>
          <a:p>
            <a:r>
              <a:rPr lang="es-CO" sz="4800" b="1" dirty="0" smtClean="0">
                <a:solidFill>
                  <a:srgbClr val="FF0000"/>
                </a:solidFill>
              </a:rPr>
              <a:t>3. </a:t>
            </a:r>
            <a:r>
              <a:rPr lang="es-CO" b="1" u="sng" dirty="0" smtClean="0"/>
              <a:t>La </a:t>
            </a:r>
            <a:r>
              <a:rPr lang="es-CO" b="1" u="sng" dirty="0"/>
              <a:t>profecía de Daniel 8:14</a:t>
            </a:r>
          </a:p>
        </p:txBody>
      </p:sp>
      <p:sp>
        <p:nvSpPr>
          <p:cNvPr id="3" name="2 Marcador de contenido"/>
          <p:cNvSpPr>
            <a:spLocks noGrp="1"/>
          </p:cNvSpPr>
          <p:nvPr>
            <p:ph idx="1"/>
          </p:nvPr>
        </p:nvSpPr>
        <p:spPr>
          <a:xfrm>
            <a:off x="457200" y="1600200"/>
            <a:ext cx="8229600" cy="4965794"/>
          </a:xfrm>
        </p:spPr>
        <p:txBody>
          <a:bodyPr>
            <a:normAutofit fontScale="92500" lnSpcReduction="10000"/>
          </a:bodyPr>
          <a:lstStyle/>
          <a:p>
            <a:pPr marL="0" indent="0">
              <a:buNone/>
            </a:pPr>
            <a:r>
              <a:rPr lang="es-CO" dirty="0" smtClean="0"/>
              <a:t>La </a:t>
            </a:r>
            <a:r>
              <a:rPr lang="es-CO" dirty="0"/>
              <a:t>profecía que parecía revelar con la mayor claridad el </a:t>
            </a:r>
            <a:r>
              <a:rPr lang="es-CO" b="1" i="1" dirty="0"/>
              <a:t>tiempo</a:t>
            </a:r>
            <a:r>
              <a:rPr lang="es-CO" dirty="0"/>
              <a:t> de la segunda venida era la de </a:t>
            </a:r>
            <a:r>
              <a:rPr lang="es-CO" u="sng" dirty="0">
                <a:solidFill>
                  <a:srgbClr val="FF0000"/>
                </a:solidFill>
              </a:rPr>
              <a:t>(Daniel 8:14)</a:t>
            </a:r>
            <a:r>
              <a:rPr lang="es-CO" dirty="0"/>
              <a:t>: “</a:t>
            </a:r>
            <a:r>
              <a:rPr lang="es-CO" b="1" dirty="0">
                <a:latin typeface="Agency FB" pitchFamily="34" charset="0"/>
              </a:rPr>
              <a:t>Hasta dos mil y trescientas tardes y mañanas; entonces será purificado el santuario</a:t>
            </a:r>
            <a:r>
              <a:rPr lang="es-CO" dirty="0"/>
              <a:t>” (VM). </a:t>
            </a:r>
            <a:endParaRPr lang="es-CO" dirty="0" smtClean="0"/>
          </a:p>
          <a:p>
            <a:pPr marL="400050" lvl="1" indent="0">
              <a:buNone/>
            </a:pPr>
            <a:endParaRPr lang="es-CO" dirty="0" smtClean="0"/>
          </a:p>
          <a:p>
            <a:pPr marL="400050" lvl="1" indent="0">
              <a:buNone/>
            </a:pPr>
            <a:r>
              <a:rPr lang="es-CO" dirty="0" smtClean="0"/>
              <a:t>Siguiendo </a:t>
            </a:r>
            <a:r>
              <a:rPr lang="es-CO" dirty="0"/>
              <a:t>la regla de hacer que la Escritura se intérprete a sí misma, Miller aprendió que un día en la profecía simbólica representa un año </a:t>
            </a:r>
            <a:r>
              <a:rPr lang="es-CO" u="sng" dirty="0">
                <a:solidFill>
                  <a:srgbClr val="FF0000"/>
                </a:solidFill>
              </a:rPr>
              <a:t>(Números 14:34; Ezequiel 4:6</a:t>
            </a:r>
            <a:r>
              <a:rPr lang="es-CO" dirty="0">
                <a:solidFill>
                  <a:srgbClr val="FF0000"/>
                </a:solidFill>
              </a:rPr>
              <a:t>)</a:t>
            </a:r>
            <a:r>
              <a:rPr lang="es-CO" dirty="0"/>
              <a:t>; vio que el período de 2.300 días proféticos, o años literales, se extendería más allá del fin de la dispensación judaica, y que por consiguiente no podía referirse al Santuario de esa dispensación</a:t>
            </a:r>
            <a:r>
              <a:rPr lang="es-CO" dirty="0" smtClean="0"/>
              <a:t>.</a:t>
            </a:r>
          </a:p>
          <a:p>
            <a:endParaRPr lang="es-CO" dirty="0"/>
          </a:p>
        </p:txBody>
      </p:sp>
    </p:spTree>
    <p:extLst>
      <p:ext uri="{BB962C8B-B14F-4D97-AF65-F5344CB8AC3E}">
        <p14:creationId xmlns:p14="http://schemas.microsoft.com/office/powerpoint/2010/main" val="41174714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ircle(in)">
                                      <p:cBhvr>
                                        <p:cTn id="10"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85000" lnSpcReduction="10000"/>
          </a:bodyPr>
          <a:lstStyle/>
          <a:p>
            <a:pPr marL="0" indent="0">
              <a:buNone/>
            </a:pPr>
            <a:r>
              <a:rPr lang="es-CO" dirty="0"/>
              <a:t>Miller aceptaba la creencia general de que durante la era cristiana la Tierra es el Santuario, y por tanto dedujo que la purificación del Santuario predicha en </a:t>
            </a:r>
            <a:r>
              <a:rPr lang="es-CO" u="sng" dirty="0">
                <a:solidFill>
                  <a:srgbClr val="FF0000"/>
                </a:solidFill>
              </a:rPr>
              <a:t>(Daniel 8:14) </a:t>
            </a:r>
            <a:r>
              <a:rPr lang="es-CO" dirty="0"/>
              <a:t>representaba la purificación de la Tierra con fuego en la segunda venida de Cristo. </a:t>
            </a:r>
            <a:endParaRPr lang="es-CO" dirty="0" smtClean="0"/>
          </a:p>
          <a:p>
            <a:pPr marL="0" indent="0">
              <a:buNone/>
            </a:pPr>
            <a:endParaRPr lang="es-CO" dirty="0" smtClean="0"/>
          </a:p>
          <a:p>
            <a:pPr marL="0" indent="0">
              <a:buNone/>
            </a:pPr>
            <a:r>
              <a:rPr lang="es-CO" dirty="0" smtClean="0"/>
              <a:t>Llegó </a:t>
            </a:r>
            <a:r>
              <a:rPr lang="es-CO" dirty="0"/>
              <a:t>pues a la conclusión de que si se podía encontrar el preciso punto de partida de los 2.300 días, sería fácil fijar el tiempo del segundo advenimiento...—</a:t>
            </a:r>
            <a:r>
              <a:rPr lang="es-CO" u="sng" dirty="0">
                <a:solidFill>
                  <a:srgbClr val="FF0000"/>
                </a:solidFill>
              </a:rPr>
              <a:t>Bliss, Memoirs of Wm. Miller [Memorias de G. Miller</a:t>
            </a:r>
            <a:r>
              <a:rPr lang="es-CO" u="sng" dirty="0" smtClean="0">
                <a:solidFill>
                  <a:srgbClr val="FF0000"/>
                </a:solidFill>
              </a:rPr>
              <a:t>].76.</a:t>
            </a:r>
          </a:p>
          <a:p>
            <a:pPr marL="0" indent="0">
              <a:buNone/>
            </a:pPr>
            <a:endParaRPr lang="es-CO" dirty="0" smtClean="0"/>
          </a:p>
          <a:p>
            <a:pPr marL="0" indent="0">
              <a:buNone/>
            </a:pPr>
            <a:r>
              <a:rPr lang="es-CO" dirty="0" smtClean="0"/>
              <a:t>Miller </a:t>
            </a:r>
            <a:r>
              <a:rPr lang="es-CO" dirty="0"/>
              <a:t>siguió escudriñando las profecías con más empeño y fervor que nunca, dedicando noches y días enteros al estudio de lo que resultaba entonces de tan inmensa importancia y absorbente interés. </a:t>
            </a:r>
          </a:p>
          <a:p>
            <a:pPr marL="0" indent="0">
              <a:buNone/>
            </a:pPr>
            <a:endParaRPr lang="es-CO" dirty="0"/>
          </a:p>
        </p:txBody>
      </p:sp>
    </p:spTree>
    <p:extLst>
      <p:ext uri="{BB962C8B-B14F-4D97-AF65-F5344CB8AC3E}">
        <p14:creationId xmlns:p14="http://schemas.microsoft.com/office/powerpoint/2010/main" val="13443161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lnSpcReduction="10000"/>
          </a:bodyPr>
          <a:lstStyle/>
          <a:p>
            <a:pPr marL="0" indent="0">
              <a:buNone/>
            </a:pPr>
            <a:r>
              <a:rPr lang="es-CO" sz="2800" dirty="0" smtClean="0"/>
              <a:t>En </a:t>
            </a:r>
            <a:r>
              <a:rPr lang="es-CO" sz="2800" dirty="0"/>
              <a:t>el (capítulo 8) de Daniel no pudo encontrar algún indicio para el punto de partida de los 2.300 días; aunque se le mandó que hiciera entender la visión a Daniel, el ángel Gabriel sólo le dio una explicación parcial. </a:t>
            </a:r>
            <a:endParaRPr lang="es-CO" sz="2800" dirty="0" smtClean="0"/>
          </a:p>
          <a:p>
            <a:pPr marL="0" indent="0">
              <a:buNone/>
            </a:pPr>
            <a:endParaRPr lang="es-CO" sz="2800" dirty="0" smtClean="0"/>
          </a:p>
          <a:p>
            <a:pPr marL="0" indent="0">
              <a:buNone/>
            </a:pPr>
            <a:r>
              <a:rPr lang="es-CO" sz="2800" dirty="0" smtClean="0"/>
              <a:t>Cuando </a:t>
            </a:r>
            <a:r>
              <a:rPr lang="es-CO" sz="2800" dirty="0"/>
              <a:t>el profeta vio las terribles persecuciones que sobrevendrían a la iglesia, desfallecieron sus fuerzas físicas. No pudo soportar más, y el ángel lo dejó por algún tiempo. </a:t>
            </a:r>
            <a:endParaRPr lang="es-CO" sz="2800" dirty="0" smtClean="0"/>
          </a:p>
          <a:p>
            <a:pPr marL="0" indent="0">
              <a:buNone/>
            </a:pPr>
            <a:endParaRPr lang="es-CO" sz="2800" dirty="0" smtClean="0"/>
          </a:p>
          <a:p>
            <a:pPr marL="0" indent="0">
              <a:buNone/>
            </a:pPr>
            <a:r>
              <a:rPr lang="es-CO" sz="2800" dirty="0" smtClean="0"/>
              <a:t>Daniel </a:t>
            </a:r>
            <a:r>
              <a:rPr lang="es-CO" sz="2800" dirty="0"/>
              <a:t>quedó “</a:t>
            </a:r>
            <a:r>
              <a:rPr lang="es-CO" sz="2800" b="1" dirty="0">
                <a:latin typeface="Agency FB" pitchFamily="34" charset="0"/>
              </a:rPr>
              <a:t>sin fuerzas</a:t>
            </a:r>
            <a:r>
              <a:rPr lang="es-CO" sz="2800" dirty="0"/>
              <a:t>” y estuvo “</a:t>
            </a:r>
            <a:r>
              <a:rPr lang="es-CO" sz="2800" b="1" dirty="0">
                <a:latin typeface="Agency FB" pitchFamily="34" charset="0"/>
              </a:rPr>
              <a:t>enfermo algunos días</a:t>
            </a:r>
            <a:r>
              <a:rPr lang="es-CO" sz="2800" dirty="0"/>
              <a:t>”. Dice: “</a:t>
            </a:r>
            <a:r>
              <a:rPr lang="es-CO" sz="2800" b="1" dirty="0">
                <a:latin typeface="Agency FB" pitchFamily="34" charset="0"/>
              </a:rPr>
              <a:t>Estaba asombrado de la visión; mas no hubo quien la explicase</a:t>
            </a:r>
            <a:r>
              <a:rPr lang="es-CO" sz="2800" dirty="0" smtClean="0"/>
              <a:t>”.</a:t>
            </a:r>
          </a:p>
          <a:p>
            <a:endParaRPr lang="es-CO" dirty="0"/>
          </a:p>
        </p:txBody>
      </p:sp>
    </p:spTree>
    <p:extLst>
      <p:ext uri="{BB962C8B-B14F-4D97-AF65-F5344CB8AC3E}">
        <p14:creationId xmlns:p14="http://schemas.microsoft.com/office/powerpoint/2010/main" val="404122112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p:spPr>
        <p:txBody>
          <a:bodyPr>
            <a:normAutofit lnSpcReduction="10000"/>
          </a:bodyPr>
          <a:lstStyle/>
          <a:p>
            <a:pPr marL="0" indent="0" algn="ctr">
              <a:buNone/>
            </a:pPr>
            <a:r>
              <a:rPr lang="es-CO" sz="2800" dirty="0"/>
              <a:t>Sin embargo Dios había mandado a su mensajero: “¡</a:t>
            </a:r>
            <a:r>
              <a:rPr lang="es-CO" sz="2800" b="1" dirty="0">
                <a:latin typeface="Agency FB" pitchFamily="34" charset="0"/>
              </a:rPr>
              <a:t>Haz que éste entienda la visión</a:t>
            </a:r>
            <a:r>
              <a:rPr lang="es-CO" sz="2800" dirty="0"/>
              <a:t>!” Esa orden debía ser cumplida. En obediencia a ella, el ángel, poco tiempo después, volvió a Daniel y le dijo</a:t>
            </a:r>
            <a:r>
              <a:rPr lang="es-CO" sz="2800" dirty="0" smtClean="0"/>
              <a:t>:</a:t>
            </a:r>
          </a:p>
          <a:p>
            <a:pPr marL="0" indent="0">
              <a:buNone/>
            </a:pPr>
            <a:r>
              <a:rPr lang="es-CO" sz="2800" dirty="0" smtClean="0"/>
              <a:t> </a:t>
            </a:r>
          </a:p>
          <a:p>
            <a:pPr marL="0" indent="0" algn="ctr">
              <a:buNone/>
            </a:pPr>
            <a:r>
              <a:rPr lang="es-CO" sz="2800" dirty="0" smtClean="0"/>
              <a:t>“</a:t>
            </a:r>
            <a:r>
              <a:rPr lang="es-CO" sz="2800" b="1" dirty="0">
                <a:latin typeface="Agency FB" pitchFamily="34" charset="0"/>
              </a:rPr>
              <a:t>Ahora he salido para hacerte sabio </a:t>
            </a:r>
            <a:r>
              <a:rPr lang="es-CO" sz="2800" b="1" dirty="0" smtClean="0">
                <a:latin typeface="Agency FB" pitchFamily="34" charset="0"/>
              </a:rPr>
              <a:t>de entendimiento</a:t>
            </a:r>
            <a:r>
              <a:rPr lang="es-CO" sz="2800" b="1" dirty="0">
                <a:latin typeface="Agency FB" pitchFamily="34" charset="0"/>
              </a:rPr>
              <a:t>... entiende pues la palabra, y alcanza inteligencia de la visión</a:t>
            </a:r>
            <a:r>
              <a:rPr lang="es-CO" sz="2800" dirty="0"/>
              <a:t>”. </a:t>
            </a:r>
            <a:r>
              <a:rPr lang="es-CO" sz="2800" u="sng" dirty="0">
                <a:solidFill>
                  <a:srgbClr val="FF0000"/>
                </a:solidFill>
              </a:rPr>
              <a:t>Daniel 8:27, 16; 9:22, 23, VM</a:t>
            </a:r>
            <a:r>
              <a:rPr lang="es-CO" sz="2800" dirty="0"/>
              <a:t>. </a:t>
            </a:r>
            <a:endParaRPr lang="es-CO" sz="2800" dirty="0" smtClean="0"/>
          </a:p>
          <a:p>
            <a:pPr marL="0" indent="0">
              <a:buNone/>
            </a:pPr>
            <a:endParaRPr lang="es-CO" sz="2800" dirty="0" smtClean="0"/>
          </a:p>
          <a:p>
            <a:pPr marL="0" indent="0" algn="ctr">
              <a:buNone/>
            </a:pPr>
            <a:r>
              <a:rPr lang="es-CO" sz="2800" dirty="0" smtClean="0"/>
              <a:t>Había </a:t>
            </a:r>
            <a:r>
              <a:rPr lang="es-CO" sz="2800" dirty="0"/>
              <a:t>un punto importante en la visión del (capítulo 8) que no había sido explicado, a saber, el que se refería al tiempo: el período de los 2.300 días; por consiguiente, el ángel, al reanudar su explicación, se espacia en la cuestión del tiempo:</a:t>
            </a:r>
          </a:p>
        </p:txBody>
      </p:sp>
    </p:spTree>
    <p:extLst>
      <p:ext uri="{BB962C8B-B14F-4D97-AF65-F5344CB8AC3E}">
        <p14:creationId xmlns:p14="http://schemas.microsoft.com/office/powerpoint/2010/main" val="1716395784"/>
      </p:ext>
    </p:extLst>
  </p:cSld>
  <p:clrMapOvr>
    <a:masterClrMapping/>
  </p:clrMapOvr>
  <p:transition spd="slow">
    <p:randomBar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692696"/>
            <a:ext cx="8136904" cy="5472608"/>
          </a:xfrm>
        </p:spPr>
        <p:txBody>
          <a:bodyPr>
            <a:noAutofit/>
          </a:bodyPr>
          <a:lstStyle/>
          <a:p>
            <a:pPr marL="0" indent="0">
              <a:buNone/>
            </a:pPr>
            <a:r>
              <a:rPr lang="es-CO" sz="2400" dirty="0" smtClean="0"/>
              <a:t>“</a:t>
            </a:r>
            <a:r>
              <a:rPr lang="es-CO" sz="2400" b="1" dirty="0">
                <a:latin typeface="Agency FB" pitchFamily="34" charset="0"/>
              </a:rPr>
              <a:t>Setenta semanas están determinadas sobre tu pueblo y sobre tu santa ciudad... Sabe, pues, y entiende, que desde la salida de la orden para restaurar y edificar a Jerusalén hasta el Mesías Príncipe habrá siete semanas, y sesenta y dos semanas; se volverá a edificar la plaza y el muro en tiempos angustiosos. Y después de las sesenta y dos semanas se quitará la vida al Mesías, más no por sí... Y por otra semana confirmará el pacto con muchos; y a la mitad de la semana hará cesar el sacrificio y la ofrenda</a:t>
            </a:r>
            <a:r>
              <a:rPr lang="es-CO" sz="2400" dirty="0"/>
              <a:t>”. </a:t>
            </a:r>
            <a:r>
              <a:rPr lang="es-CO" sz="2400" u="sng" dirty="0">
                <a:solidFill>
                  <a:srgbClr val="FF0000"/>
                </a:solidFill>
              </a:rPr>
              <a:t>Daniel 9:24-27</a:t>
            </a:r>
            <a:r>
              <a:rPr lang="es-CO" sz="2400" dirty="0"/>
              <a:t>.</a:t>
            </a:r>
          </a:p>
          <a:p>
            <a:endParaRPr lang="es-CO" sz="2400" dirty="0" smtClean="0"/>
          </a:p>
          <a:p>
            <a:pPr marL="400050" lvl="1" indent="0">
              <a:buNone/>
            </a:pPr>
            <a:r>
              <a:rPr lang="es-CO" sz="2400" dirty="0" smtClean="0"/>
              <a:t>El </a:t>
            </a:r>
            <a:r>
              <a:rPr lang="es-CO" sz="2400" dirty="0"/>
              <a:t>ángel había sido enviado a Daniel con el propósito expreso de que le explicara el punto que había fallado en entender en la visión del </a:t>
            </a:r>
            <a:r>
              <a:rPr lang="es-CO" sz="2400" u="sng" dirty="0">
                <a:solidFill>
                  <a:srgbClr val="FF0000"/>
                </a:solidFill>
              </a:rPr>
              <a:t>(capítulo 8)</a:t>
            </a:r>
            <a:r>
              <a:rPr lang="es-CO" sz="2400" dirty="0">
                <a:solidFill>
                  <a:srgbClr val="FF0000"/>
                </a:solidFill>
              </a:rPr>
              <a:t>, </a:t>
            </a:r>
            <a:r>
              <a:rPr lang="es-CO" sz="2400" dirty="0"/>
              <a:t>el dato relativo al tiempo: “</a:t>
            </a:r>
            <a:r>
              <a:rPr lang="es-CO" sz="2400" b="1" dirty="0">
                <a:latin typeface="Agency FB" pitchFamily="34" charset="0"/>
              </a:rPr>
              <a:t>Hasta dos mil trescientas tardes y mañanas; luego el santuario será purificado</a:t>
            </a:r>
            <a:r>
              <a:rPr lang="es-CO" sz="2400" dirty="0"/>
              <a:t>”. </a:t>
            </a:r>
            <a:endParaRPr lang="es-CO" sz="1600" dirty="0"/>
          </a:p>
        </p:txBody>
      </p:sp>
    </p:spTree>
    <p:extLst>
      <p:ext uri="{BB962C8B-B14F-4D97-AF65-F5344CB8AC3E}">
        <p14:creationId xmlns:p14="http://schemas.microsoft.com/office/powerpoint/2010/main" val="4269335940"/>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116632"/>
            <a:ext cx="8928992" cy="6624736"/>
          </a:xfrm>
        </p:spPr>
        <p:txBody>
          <a:bodyPr>
            <a:normAutofit fontScale="77500" lnSpcReduction="20000"/>
          </a:bodyPr>
          <a:lstStyle/>
          <a:p>
            <a:pPr marL="0" indent="0" algn="ctr">
              <a:buNone/>
            </a:pPr>
            <a:r>
              <a:rPr lang="es-CO" sz="3400" dirty="0"/>
              <a:t>Después </a:t>
            </a:r>
            <a:r>
              <a:rPr lang="es-CO" sz="3400" dirty="0" smtClean="0"/>
              <a:t>de mandar </a:t>
            </a:r>
            <a:r>
              <a:rPr lang="es-CO" sz="3400" dirty="0"/>
              <a:t>a Daniel que “</a:t>
            </a:r>
            <a:r>
              <a:rPr lang="es-CO" sz="3400" b="1" dirty="0">
                <a:latin typeface="Agency FB" pitchFamily="34" charset="0"/>
              </a:rPr>
              <a:t>entienda... la palabra</a:t>
            </a:r>
            <a:r>
              <a:rPr lang="es-CO" sz="3400" dirty="0"/>
              <a:t>” y que alcance “</a:t>
            </a:r>
            <a:r>
              <a:rPr lang="es-CO" sz="3400" b="1" dirty="0">
                <a:latin typeface="Agency FB" pitchFamily="34" charset="0"/>
              </a:rPr>
              <a:t>inteligencia de la visión</a:t>
            </a:r>
            <a:r>
              <a:rPr lang="es-CO" sz="3400" dirty="0"/>
              <a:t>”, las primeras palabras del ángel son: “</a:t>
            </a:r>
            <a:r>
              <a:rPr lang="es-CO" sz="3400" b="1" dirty="0">
                <a:latin typeface="Agency FB" pitchFamily="34" charset="0"/>
              </a:rPr>
              <a:t>Setenta semanas están determinadas sobre tu pueblo y sobre tu santa ciudad</a:t>
            </a:r>
            <a:r>
              <a:rPr lang="es-CO" sz="3400" dirty="0"/>
              <a:t>”. </a:t>
            </a:r>
            <a:endParaRPr lang="es-CO" sz="3400" dirty="0" smtClean="0"/>
          </a:p>
          <a:p>
            <a:pPr marL="0" indent="0" algn="ctr">
              <a:buNone/>
            </a:pPr>
            <a:r>
              <a:rPr lang="es-CO" sz="3400" dirty="0" smtClean="0"/>
              <a:t>La </a:t>
            </a:r>
            <a:r>
              <a:rPr lang="es-CO" sz="3400" dirty="0"/>
              <a:t>palabra traducida aquí por “</a:t>
            </a:r>
            <a:r>
              <a:rPr lang="es-CO" sz="3400" b="1" dirty="0">
                <a:latin typeface="Agency FB" pitchFamily="34" charset="0"/>
              </a:rPr>
              <a:t>determinadas</a:t>
            </a:r>
            <a:r>
              <a:rPr lang="es-CO" sz="3400" dirty="0"/>
              <a:t>” significa literalmente “</a:t>
            </a:r>
            <a:r>
              <a:rPr lang="es-CO" sz="3400" b="1" dirty="0">
                <a:latin typeface="Agency FB" pitchFamily="34" charset="0"/>
              </a:rPr>
              <a:t>cortadas de</a:t>
            </a:r>
            <a:r>
              <a:rPr lang="es-CO" sz="3400" dirty="0"/>
              <a:t>”. El ángel declara que las 70 semanas, que representaban 490 años, debían ser “</a:t>
            </a:r>
            <a:r>
              <a:rPr lang="es-CO" sz="3400" b="1" dirty="0">
                <a:latin typeface="Agency FB" pitchFamily="34" charset="0"/>
              </a:rPr>
              <a:t>cortadas de</a:t>
            </a:r>
            <a:r>
              <a:rPr lang="es-CO" sz="3400" dirty="0"/>
              <a:t>” por pertenecer especialmente a los judíos. </a:t>
            </a:r>
            <a:endParaRPr lang="es-CO" sz="3400" dirty="0" smtClean="0"/>
          </a:p>
          <a:p>
            <a:pPr marL="0" indent="0" algn="ctr">
              <a:buNone/>
            </a:pPr>
            <a:r>
              <a:rPr lang="es-CO" sz="4100" b="1" u="sng" dirty="0" smtClean="0"/>
              <a:t>¿</a:t>
            </a:r>
            <a:r>
              <a:rPr lang="es-CO" sz="4100" b="1" u="sng" dirty="0"/>
              <a:t>Pero de dónde fueron cortadas? </a:t>
            </a:r>
            <a:endParaRPr lang="es-CO" sz="4100" b="1" u="sng" dirty="0" smtClean="0"/>
          </a:p>
          <a:p>
            <a:pPr marL="0" indent="0" algn="ctr">
              <a:buNone/>
            </a:pPr>
            <a:r>
              <a:rPr lang="es-CO" sz="3400" dirty="0" smtClean="0"/>
              <a:t>Como </a:t>
            </a:r>
            <a:r>
              <a:rPr lang="es-CO" sz="3400" dirty="0"/>
              <a:t>los 2.300 días son el único período de tiempo mencionado en el </a:t>
            </a:r>
            <a:r>
              <a:rPr lang="es-CO" sz="3400" u="sng" dirty="0">
                <a:solidFill>
                  <a:srgbClr val="FF0000"/>
                </a:solidFill>
              </a:rPr>
              <a:t>(capítulo 8)</a:t>
            </a:r>
            <a:r>
              <a:rPr lang="es-CO" sz="3400" dirty="0">
                <a:solidFill>
                  <a:srgbClr val="FF0000"/>
                </a:solidFill>
              </a:rPr>
              <a:t>, </a:t>
            </a:r>
            <a:r>
              <a:rPr lang="es-CO" sz="3400" dirty="0"/>
              <a:t>deben constituir el período del que fueron cortadas las 70 semanas; por tanto, las 70 semanas deben formar parte de los 2.300 días, y ambos períodos deben comenzar juntos. </a:t>
            </a:r>
            <a:endParaRPr lang="es-CO" sz="3400" dirty="0" smtClean="0"/>
          </a:p>
          <a:p>
            <a:pPr marL="0" indent="0" algn="ctr">
              <a:buNone/>
            </a:pPr>
            <a:r>
              <a:rPr lang="es-CO" sz="3400" dirty="0" smtClean="0"/>
              <a:t>El </a:t>
            </a:r>
            <a:r>
              <a:rPr lang="es-CO" sz="3400" dirty="0"/>
              <a:t>ángel declaró que las 70 semanas datan de la salida del edicto para reedificar Jerusalén. Si se puede encontrar la fecha de ese edicto, entonces queda fijado el punto de partida del gran período de los 2.300 días</a:t>
            </a:r>
            <a:r>
              <a:rPr lang="es-CO" sz="3400" dirty="0" smtClean="0"/>
              <a:t>.</a:t>
            </a:r>
            <a:endParaRPr lang="es-CO" sz="3400" dirty="0"/>
          </a:p>
        </p:txBody>
      </p:sp>
    </p:spTree>
    <p:extLst>
      <p:ext uri="{BB962C8B-B14F-4D97-AF65-F5344CB8AC3E}">
        <p14:creationId xmlns:p14="http://schemas.microsoft.com/office/powerpoint/2010/main" val="307138728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gradFill>
            <a:gsLst>
              <a:gs pos="0">
                <a:srgbClr val="FFEFD1"/>
              </a:gs>
              <a:gs pos="64999">
                <a:srgbClr val="F0EBD5"/>
              </a:gs>
              <a:gs pos="100000">
                <a:srgbClr val="D1C39F"/>
              </a:gs>
            </a:gsLst>
            <a:lin ang="5400000" scaled="0"/>
          </a:gradFill>
        </p:spPr>
        <p:txBody>
          <a:bodyPr>
            <a:normAutofit fontScale="85000" lnSpcReduction="10000"/>
          </a:bodyPr>
          <a:lstStyle/>
          <a:p>
            <a:pPr marL="0" indent="0" algn="ctr">
              <a:buNone/>
            </a:pPr>
            <a:r>
              <a:rPr lang="es-CO" dirty="0"/>
              <a:t>Ese decreto se encuentra en el </a:t>
            </a:r>
            <a:r>
              <a:rPr lang="es-CO" b="1" u="sng" dirty="0">
                <a:solidFill>
                  <a:srgbClr val="FF0000"/>
                </a:solidFill>
              </a:rPr>
              <a:t>(capítulo 7</a:t>
            </a:r>
            <a:r>
              <a:rPr lang="es-CO" dirty="0"/>
              <a:t>) de </a:t>
            </a:r>
            <a:r>
              <a:rPr lang="es-CO" u="sng" dirty="0">
                <a:solidFill>
                  <a:srgbClr val="FF0000"/>
                </a:solidFill>
              </a:rPr>
              <a:t>Esdras. Vers. 12-26</a:t>
            </a:r>
            <a:r>
              <a:rPr lang="es-CO" dirty="0"/>
              <a:t>. Fue expedido en su forma más completa por Artajerjes, rey de Persia, en el año </a:t>
            </a:r>
            <a:r>
              <a:rPr lang="es-CO" u="sng" dirty="0">
                <a:solidFill>
                  <a:srgbClr val="FF0000"/>
                </a:solidFill>
              </a:rPr>
              <a:t>457 a.C</a:t>
            </a:r>
            <a:r>
              <a:rPr lang="es-CO" dirty="0"/>
              <a:t>. </a:t>
            </a:r>
            <a:endParaRPr lang="es-CO" dirty="0" smtClean="0"/>
          </a:p>
          <a:p>
            <a:pPr marL="0" indent="0">
              <a:buNone/>
            </a:pPr>
            <a:endParaRPr lang="es-CO" dirty="0"/>
          </a:p>
          <a:p>
            <a:pPr marL="0" indent="0" algn="ctr">
              <a:buNone/>
            </a:pPr>
            <a:r>
              <a:rPr lang="es-CO" dirty="0" smtClean="0"/>
              <a:t>Pero </a:t>
            </a:r>
            <a:r>
              <a:rPr lang="es-CO" dirty="0"/>
              <a:t>en </a:t>
            </a:r>
            <a:r>
              <a:rPr lang="es-CO" u="sng" dirty="0">
                <a:solidFill>
                  <a:srgbClr val="FF0000"/>
                </a:solidFill>
              </a:rPr>
              <a:t>(Esdras 6:14</a:t>
            </a:r>
            <a:r>
              <a:rPr lang="es-CO" dirty="0"/>
              <a:t>) se dice que la casa del Señor fue edificada en Jerusalén “</a:t>
            </a:r>
            <a:r>
              <a:rPr lang="es-CO" b="1" dirty="0">
                <a:latin typeface="Agency FB" pitchFamily="34" charset="0"/>
              </a:rPr>
              <a:t>por decreto de Ciro, Darío y Artajerjes, reyes de Pers</a:t>
            </a:r>
            <a:r>
              <a:rPr lang="es-CO" dirty="0"/>
              <a:t>ia” (NVI). Estos tres reyes, al expedir, reafirmar y completar el decreto, lo pusieron en la perfección requerida por la profecía para que marcase el comienzo de los 2.300 años. </a:t>
            </a:r>
            <a:endParaRPr lang="es-CO" dirty="0" smtClean="0"/>
          </a:p>
          <a:p>
            <a:pPr marL="0" indent="0" algn="ctr">
              <a:buNone/>
            </a:pPr>
            <a:endParaRPr lang="es-CO" dirty="0" smtClean="0"/>
          </a:p>
          <a:p>
            <a:pPr marL="0" indent="0" algn="ctr">
              <a:buNone/>
            </a:pPr>
            <a:r>
              <a:rPr lang="es-CO" dirty="0" smtClean="0"/>
              <a:t>Al </a:t>
            </a:r>
            <a:r>
              <a:rPr lang="es-CO" dirty="0"/>
              <a:t>tomar el año 457 a.C., el tiempo cuando el decreto fue completado, como fecha de la orden, se vio que se había cumplido cada especificación de la profecía referente a las 70 semanas</a:t>
            </a:r>
            <a:r>
              <a:rPr lang="es-CO" dirty="0" smtClean="0"/>
              <a:t>.</a:t>
            </a:r>
            <a:endParaRPr lang="es-CO" dirty="0"/>
          </a:p>
        </p:txBody>
      </p:sp>
    </p:spTree>
    <p:extLst>
      <p:ext uri="{BB962C8B-B14F-4D97-AF65-F5344CB8AC3E}">
        <p14:creationId xmlns:p14="http://schemas.microsoft.com/office/powerpoint/2010/main" val="18520502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77500" lnSpcReduction="20000"/>
          </a:bodyPr>
          <a:lstStyle/>
          <a:p>
            <a:pPr marL="0" indent="0" algn="ctr">
              <a:buNone/>
            </a:pPr>
            <a:r>
              <a:rPr lang="es-CO" dirty="0"/>
              <a:t>“</a:t>
            </a:r>
            <a:r>
              <a:rPr lang="es-CO" b="1" dirty="0">
                <a:latin typeface="Agency FB" pitchFamily="34" charset="0"/>
              </a:rPr>
              <a:t>Desde la salida de la orden para restaurar y edificar a Jerusalén hasta el Mesías Príncipe habrá siete semanas, y sesenta y dos semanas</a:t>
            </a:r>
            <a:r>
              <a:rPr lang="es-CO" dirty="0"/>
              <a:t>”; es decir, 69 semanas, o 483 años. </a:t>
            </a:r>
            <a:endParaRPr lang="es-CO" dirty="0" smtClean="0"/>
          </a:p>
          <a:p>
            <a:pPr marL="0" indent="0" algn="ctr">
              <a:buNone/>
            </a:pPr>
            <a:endParaRPr lang="es-CO" dirty="0" smtClean="0"/>
          </a:p>
          <a:p>
            <a:pPr marL="0" indent="0" algn="ctr">
              <a:buNone/>
            </a:pPr>
            <a:r>
              <a:rPr lang="es-CO" dirty="0" smtClean="0"/>
              <a:t>El </a:t>
            </a:r>
            <a:r>
              <a:rPr lang="es-CO" dirty="0"/>
              <a:t>decreto de Artajerjes fue puesto en vigencia en el otoño del 457 a.C. Al partir de esta fecha, los 483 años se extienden hasta el otoño del 27 </a:t>
            </a:r>
            <a:r>
              <a:rPr lang="es-CO" dirty="0" smtClean="0"/>
              <a:t>d.C. De </a:t>
            </a:r>
            <a:r>
              <a:rPr lang="es-CO" dirty="0"/>
              <a:t>acuerdo con el cómputo judío, el 5 mes (Ab) del 7 año del reinado de Artajerjes se extiende desde el 23 de julio hasta el 21 de agosto del 457 a.C. Después que Esdras llegó a Jerusalén en el otoño de ese año, se puso en ejecución el decreto del rey. </a:t>
            </a:r>
            <a:endParaRPr lang="es-CO" dirty="0" smtClean="0"/>
          </a:p>
          <a:p>
            <a:pPr marL="0" indent="0" algn="ctr">
              <a:buNone/>
            </a:pPr>
            <a:endParaRPr lang="es-CO" dirty="0" smtClean="0"/>
          </a:p>
          <a:p>
            <a:pPr marL="0" indent="0" algn="ctr">
              <a:buNone/>
            </a:pPr>
            <a:r>
              <a:rPr lang="es-CO" dirty="0" smtClean="0">
                <a:solidFill>
                  <a:srgbClr val="FF0000"/>
                </a:solidFill>
              </a:rPr>
              <a:t>Acerca </a:t>
            </a:r>
            <a:r>
              <a:rPr lang="es-CO" dirty="0">
                <a:solidFill>
                  <a:srgbClr val="FF0000"/>
                </a:solidFill>
              </a:rPr>
              <a:t>de la certeza de que el 457 a.C. fue el 7o año de Artajerjes, véase S. H. Horn y L. H. Wood, The Chronology of Ezra 7 (Washington, D.C.: Review and Herald, 1953 y 1969); E. G. Kraeling, The Brooklyn Museum Aramaic Papyri (New Haven o Londres, 1953), págs. 191-193; Comentario Bíblico Adventista </a:t>
            </a:r>
            <a:r>
              <a:rPr lang="es-CO" dirty="0" smtClean="0">
                <a:solidFill>
                  <a:srgbClr val="FF0000"/>
                </a:solidFill>
              </a:rPr>
              <a:t>t3, p100-114. </a:t>
            </a:r>
          </a:p>
          <a:p>
            <a:endParaRPr lang="es-CO" dirty="0"/>
          </a:p>
        </p:txBody>
      </p:sp>
    </p:spTree>
    <p:extLst>
      <p:ext uri="{BB962C8B-B14F-4D97-AF65-F5344CB8AC3E}">
        <p14:creationId xmlns:p14="http://schemas.microsoft.com/office/powerpoint/2010/main" val="278821143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842992" cy="2016224"/>
          </a:xfrm>
          <a:solidFill>
            <a:schemeClr val="bg2"/>
          </a:solidFill>
        </p:spPr>
        <p:txBody>
          <a:bodyPr>
            <a:normAutofit fontScale="85000" lnSpcReduction="10000"/>
          </a:bodyPr>
          <a:lstStyle/>
          <a:p>
            <a:pPr marL="0" indent="0">
              <a:buNone/>
            </a:pPr>
            <a:r>
              <a:rPr lang="es-CO" sz="3000" dirty="0"/>
              <a:t>Entonces fue cuando se cumplió esta profecía. La palabra “Mesías” significa “</a:t>
            </a:r>
            <a:r>
              <a:rPr lang="es-CO" sz="3000" dirty="0" smtClean="0"/>
              <a:t>el Ungido</a:t>
            </a:r>
            <a:r>
              <a:rPr lang="es-CO" sz="3000" dirty="0"/>
              <a:t>”. En el otoño del 27 d.C., Cristo fue bautizado por Juan [el Bautista] y recibió la unción del Espíritu Santo. </a:t>
            </a:r>
            <a:endParaRPr lang="es-CO" sz="3000"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332656"/>
            <a:ext cx="1729730"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53789" y="2647044"/>
            <a:ext cx="7922418" cy="830997"/>
          </a:xfrm>
          <a:prstGeom prst="rect">
            <a:avLst/>
          </a:prstGeom>
        </p:spPr>
        <p:txBody>
          <a:bodyPr wrap="square">
            <a:spAutoFit/>
          </a:bodyPr>
          <a:lstStyle/>
          <a:p>
            <a:r>
              <a:rPr lang="es-CO" sz="2400" dirty="0"/>
              <a:t>El apóstol Pedro testifica que “Dios ungió con Espíritu Santo y con poder a Jesús de Nazaret”. </a:t>
            </a:r>
            <a:r>
              <a:rPr lang="es-CO" sz="2400" u="sng" dirty="0">
                <a:solidFill>
                  <a:srgbClr val="FF0000"/>
                </a:solidFill>
              </a:rPr>
              <a:t>Hechos 10:38</a:t>
            </a:r>
            <a:r>
              <a:rPr lang="es-CO" sz="2400" dirty="0"/>
              <a:t>. </a:t>
            </a:r>
          </a:p>
        </p:txBody>
      </p:sp>
      <p:sp>
        <p:nvSpPr>
          <p:cNvPr id="5" name="4 Rectángulo"/>
          <p:cNvSpPr/>
          <p:nvPr/>
        </p:nvSpPr>
        <p:spPr>
          <a:xfrm>
            <a:off x="2555776" y="4077072"/>
            <a:ext cx="6156176" cy="2308324"/>
          </a:xfrm>
          <a:prstGeom prst="rect">
            <a:avLst/>
          </a:prstGeom>
          <a:solidFill>
            <a:schemeClr val="bg2"/>
          </a:solidFill>
        </p:spPr>
        <p:txBody>
          <a:bodyPr wrap="square">
            <a:spAutoFit/>
          </a:bodyPr>
          <a:lstStyle/>
          <a:p>
            <a:r>
              <a:rPr lang="es-CO" sz="2400" dirty="0"/>
              <a:t>Y el mismo Salvador declara: “</a:t>
            </a:r>
            <a:r>
              <a:rPr lang="es-CO" sz="2400" dirty="0">
                <a:latin typeface="Agency FB" pitchFamily="34" charset="0"/>
              </a:rPr>
              <a:t>El Espíritu del Señor está sobre mí, por cuanto me ha ungido para dar buenas nuevas a los pobres</a:t>
            </a:r>
            <a:r>
              <a:rPr lang="es-CO" sz="2400" dirty="0"/>
              <a:t>”. Después de su bautismo, Jesús volvió a Galilea, “</a:t>
            </a:r>
            <a:r>
              <a:rPr lang="es-CO" sz="2400" dirty="0">
                <a:latin typeface="Agency FB" pitchFamily="34" charset="0"/>
              </a:rPr>
              <a:t>predicando el evangelio del reino de Dios, diciendo: El tiempo se ha cumplido</a:t>
            </a:r>
            <a:r>
              <a:rPr lang="es-CO" sz="2400" dirty="0"/>
              <a:t>”. </a:t>
            </a:r>
            <a:r>
              <a:rPr lang="es-CO" sz="2400" u="sng" dirty="0">
                <a:solidFill>
                  <a:srgbClr val="FF0000"/>
                </a:solidFill>
              </a:rPr>
              <a:t>Lucas 4:18; Marcos 1:14, 15.</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4221088"/>
            <a:ext cx="2088232" cy="20202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361363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2000"/>
                                        <p:tgtEl>
                                          <p:spTgt spid="5"/>
                                        </p:tgtEl>
                                      </p:cBhvr>
                                    </p:animEffect>
                                    <p:anim calcmode="lin" valueType="num">
                                      <p:cBhvr>
                                        <p:cTn id="15" dur="2000" fill="hold"/>
                                        <p:tgtEl>
                                          <p:spTgt spid="5"/>
                                        </p:tgtEl>
                                        <p:attrNameLst>
                                          <p:attrName>ppt_w</p:attrName>
                                        </p:attrNameLst>
                                      </p:cBhvr>
                                      <p:tavLst>
                                        <p:tav tm="0" fmla="#ppt_w*sin(2.5*pi*$)">
                                          <p:val>
                                            <p:fltVal val="0"/>
                                          </p:val>
                                        </p:tav>
                                        <p:tav tm="100000">
                                          <p:val>
                                            <p:fltVal val="1"/>
                                          </p:val>
                                        </p:tav>
                                      </p:tavLst>
                                    </p:anim>
                                    <p:anim calcmode="lin" valueType="num">
                                      <p:cBhvr>
                                        <p:cTn id="16" dur="2000" fill="hold"/>
                                        <p:tgtEl>
                                          <p:spTgt spid="5"/>
                                        </p:tgtEl>
                                        <p:attrNameLst>
                                          <p:attrName>ppt_h</p:attrName>
                                        </p:attrNameLst>
                                      </p:cBhvr>
                                      <p:tavLst>
                                        <p:tav tm="0">
                                          <p:val>
                                            <p:strVal val="#ppt_h"/>
                                          </p:val>
                                        </p:tav>
                                        <p:tav tm="100000">
                                          <p:val>
                                            <p:strVal val="#ppt_h"/>
                                          </p:val>
                                        </p:tav>
                                      </p:tavLst>
                                    </p:anim>
                                  </p:childTnLst>
                                </p:cTn>
                              </p:par>
                              <p:par>
                                <p:cTn id="17" presetID="45" presetClass="entr" presetSubtype="0" fill="hold" nodeType="withEffect">
                                  <p:stCondLst>
                                    <p:cond delay="0"/>
                                  </p:stCondLst>
                                  <p:childTnLst>
                                    <p:set>
                                      <p:cBhvr>
                                        <p:cTn id="18" dur="1" fill="hold">
                                          <p:stCondLst>
                                            <p:cond delay="0"/>
                                          </p:stCondLst>
                                        </p:cTn>
                                        <p:tgtEl>
                                          <p:spTgt spid="1027"/>
                                        </p:tgtEl>
                                        <p:attrNameLst>
                                          <p:attrName>style.visibility</p:attrName>
                                        </p:attrNameLst>
                                      </p:cBhvr>
                                      <p:to>
                                        <p:strVal val="visible"/>
                                      </p:to>
                                    </p:set>
                                    <p:animEffect transition="in" filter="fade">
                                      <p:cBhvr>
                                        <p:cTn id="19" dur="2000"/>
                                        <p:tgtEl>
                                          <p:spTgt spid="1027"/>
                                        </p:tgtEl>
                                      </p:cBhvr>
                                    </p:animEffect>
                                    <p:anim calcmode="lin" valueType="num">
                                      <p:cBhvr>
                                        <p:cTn id="20" dur="2000" fill="hold"/>
                                        <p:tgtEl>
                                          <p:spTgt spid="1027"/>
                                        </p:tgtEl>
                                        <p:attrNameLst>
                                          <p:attrName>ppt_w</p:attrName>
                                        </p:attrNameLst>
                                      </p:cBhvr>
                                      <p:tavLst>
                                        <p:tav tm="0" fmla="#ppt_w*sin(2.5*pi*$)">
                                          <p:val>
                                            <p:fltVal val="0"/>
                                          </p:val>
                                        </p:tav>
                                        <p:tav tm="100000">
                                          <p:val>
                                            <p:fltVal val="1"/>
                                          </p:val>
                                        </p:tav>
                                      </p:tavLst>
                                    </p:anim>
                                    <p:anim calcmode="lin" valueType="num">
                                      <p:cBhvr>
                                        <p:cTn id="21" dur="2000" fill="hold"/>
                                        <p:tgtEl>
                                          <p:spTgt spid="102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404664"/>
            <a:ext cx="8208912" cy="792088"/>
          </a:xfrm>
          <a:gradFill>
            <a:gsLst>
              <a:gs pos="0">
                <a:srgbClr val="FFEFD1"/>
              </a:gs>
              <a:gs pos="64999">
                <a:srgbClr val="F0EBD5"/>
              </a:gs>
              <a:gs pos="100000">
                <a:srgbClr val="D1C39F"/>
              </a:gs>
            </a:gsLst>
            <a:lin ang="5400000" scaled="0"/>
          </a:gradFill>
        </p:spPr>
        <p:txBody>
          <a:bodyPr>
            <a:noAutofit/>
          </a:bodyPr>
          <a:lstStyle/>
          <a:p>
            <a:pPr marL="0" indent="0" algn="ctr">
              <a:buNone/>
            </a:pPr>
            <a:r>
              <a:rPr lang="es-CO" sz="2800" b="1" dirty="0" smtClean="0"/>
              <a:t>“</a:t>
            </a:r>
            <a:r>
              <a:rPr lang="es-CO" sz="2800" b="1" dirty="0"/>
              <a:t>Y por otra semana confirmará el pacto con muchos”. </a:t>
            </a:r>
            <a:endParaRPr lang="es-CO" sz="2800" b="1" dirty="0" smtClean="0"/>
          </a:p>
        </p:txBody>
      </p:sp>
      <p:sp>
        <p:nvSpPr>
          <p:cNvPr id="2" name="1 Rectángulo"/>
          <p:cNvSpPr/>
          <p:nvPr/>
        </p:nvSpPr>
        <p:spPr>
          <a:xfrm>
            <a:off x="467544" y="1628800"/>
            <a:ext cx="6192688" cy="3323987"/>
          </a:xfrm>
          <a:prstGeom prst="rect">
            <a:avLst/>
          </a:prstGeom>
        </p:spPr>
        <p:txBody>
          <a:bodyPr wrap="square">
            <a:spAutoFit/>
          </a:bodyPr>
          <a:lstStyle/>
          <a:p>
            <a:r>
              <a:rPr lang="es-CO" sz="2400" dirty="0"/>
              <a:t>La “semana” de la cual se habla aquí es la última de las 70; son los 7 últimos años del período concedido especialmente a los judíos. Durante ese tiempo, que se extendió del año 27 al año 34 d.C., Cristo, primero en persona y luego por intermedio de sus discípulos, presentó la invitación del evangelio especialmente a los judíos. </a:t>
            </a:r>
          </a:p>
          <a:p>
            <a:endParaRPr lang="es-CO" dirty="0"/>
          </a:p>
        </p:txBody>
      </p:sp>
      <p:sp>
        <p:nvSpPr>
          <p:cNvPr id="5" name="4 Rectángulo"/>
          <p:cNvSpPr/>
          <p:nvPr/>
        </p:nvSpPr>
        <p:spPr>
          <a:xfrm>
            <a:off x="467544" y="4952787"/>
            <a:ext cx="8373812" cy="1938992"/>
          </a:xfrm>
          <a:prstGeom prst="rect">
            <a:avLst/>
          </a:prstGeom>
        </p:spPr>
        <p:txBody>
          <a:bodyPr wrap="square">
            <a:spAutoFit/>
          </a:bodyPr>
          <a:lstStyle/>
          <a:p>
            <a:r>
              <a:rPr lang="es-CO" sz="2400" dirty="0"/>
              <a:t>Cuando los apóstoles salieron para proclamar las buenas nuevas del reino, las instrucciones del Salvador fueron: “</a:t>
            </a:r>
            <a:r>
              <a:rPr lang="es-CO" sz="2400" dirty="0">
                <a:latin typeface="Agency FB" pitchFamily="34" charset="0"/>
              </a:rPr>
              <a:t>Por camino de gentiles no vayáis, y en ciudad de samaritanos no entréis, sino id antes a las ovejas perdidas de la casa de Israel</a:t>
            </a:r>
            <a:r>
              <a:rPr lang="es-CO" sz="2400" dirty="0"/>
              <a:t>”. </a:t>
            </a:r>
          </a:p>
          <a:p>
            <a:r>
              <a:rPr lang="es-CO" sz="2400" u="sng" dirty="0">
                <a:solidFill>
                  <a:srgbClr val="FF0000"/>
                </a:solidFill>
              </a:rPr>
              <a:t>Mateo 10:5, 6</a:t>
            </a:r>
            <a:r>
              <a:rPr lang="es-CO" sz="2400" u="sng" dirty="0" smtClean="0">
                <a:solidFill>
                  <a:srgbClr val="FF0000"/>
                </a:solidFill>
              </a:rPr>
              <a:t>. </a:t>
            </a:r>
            <a:endParaRPr lang="es-CO" sz="2400" u="sng" dirty="0">
              <a:solidFill>
                <a:srgbClr val="FF000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0359" y="1628800"/>
            <a:ext cx="1851259"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6790619" y="3437253"/>
            <a:ext cx="2050737" cy="1477328"/>
          </a:xfrm>
          <a:prstGeom prst="rect">
            <a:avLst/>
          </a:prstGeom>
        </p:spPr>
        <p:txBody>
          <a:bodyPr wrap="square">
            <a:spAutoFit/>
          </a:bodyPr>
          <a:lstStyle/>
          <a:p>
            <a:pPr algn="ctr"/>
            <a:r>
              <a:rPr lang="es-CO" b="1" dirty="0" smtClean="0">
                <a:solidFill>
                  <a:srgbClr val="FF0000"/>
                </a:solidFill>
              </a:rPr>
              <a:t>No se daban cuenta que con </a:t>
            </a:r>
            <a:r>
              <a:rPr lang="es-CO" b="1" dirty="0">
                <a:solidFill>
                  <a:srgbClr val="FF0000"/>
                </a:solidFill>
              </a:rPr>
              <a:t>este acto, estaban sellando su tiempo de gracia.</a:t>
            </a:r>
          </a:p>
        </p:txBody>
      </p:sp>
    </p:spTree>
    <p:extLst>
      <p:ext uri="{BB962C8B-B14F-4D97-AF65-F5344CB8AC3E}">
        <p14:creationId xmlns:p14="http://schemas.microsoft.com/office/powerpoint/2010/main" val="215665835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par>
                                <p:cTn id="17" presetID="31" presetClass="entr" presetSubtype="0" fill="hold" nodeType="withEffect">
                                  <p:stCondLst>
                                    <p:cond delay="0"/>
                                  </p:stCondLst>
                                  <p:childTnLst>
                                    <p:set>
                                      <p:cBhvr>
                                        <p:cTn id="18" dur="1" fill="hold">
                                          <p:stCondLst>
                                            <p:cond delay="0"/>
                                          </p:stCondLst>
                                        </p:cTn>
                                        <p:tgtEl>
                                          <p:spTgt spid="3074"/>
                                        </p:tgtEl>
                                        <p:attrNameLst>
                                          <p:attrName>style.visibility</p:attrName>
                                        </p:attrNameLst>
                                      </p:cBhvr>
                                      <p:to>
                                        <p:strVal val="visible"/>
                                      </p:to>
                                    </p:set>
                                    <p:anim calcmode="lin" valueType="num">
                                      <p:cBhvr>
                                        <p:cTn id="19" dur="1000" fill="hold"/>
                                        <p:tgtEl>
                                          <p:spTgt spid="3074"/>
                                        </p:tgtEl>
                                        <p:attrNameLst>
                                          <p:attrName>ppt_w</p:attrName>
                                        </p:attrNameLst>
                                      </p:cBhvr>
                                      <p:tavLst>
                                        <p:tav tm="0">
                                          <p:val>
                                            <p:fltVal val="0"/>
                                          </p:val>
                                        </p:tav>
                                        <p:tav tm="100000">
                                          <p:val>
                                            <p:strVal val="#ppt_w"/>
                                          </p:val>
                                        </p:tav>
                                      </p:tavLst>
                                    </p:anim>
                                    <p:anim calcmode="lin" valueType="num">
                                      <p:cBhvr>
                                        <p:cTn id="20" dur="1000" fill="hold"/>
                                        <p:tgtEl>
                                          <p:spTgt spid="3074"/>
                                        </p:tgtEl>
                                        <p:attrNameLst>
                                          <p:attrName>ppt_h</p:attrName>
                                        </p:attrNameLst>
                                      </p:cBhvr>
                                      <p:tavLst>
                                        <p:tav tm="0">
                                          <p:val>
                                            <p:fltVal val="0"/>
                                          </p:val>
                                        </p:tav>
                                        <p:tav tm="100000">
                                          <p:val>
                                            <p:strVal val="#ppt_h"/>
                                          </p:val>
                                        </p:tav>
                                      </p:tavLst>
                                    </p:anim>
                                    <p:anim calcmode="lin" valueType="num">
                                      <p:cBhvr>
                                        <p:cTn id="21" dur="1000" fill="hold"/>
                                        <p:tgtEl>
                                          <p:spTgt spid="3074"/>
                                        </p:tgtEl>
                                        <p:attrNameLst>
                                          <p:attrName>style.rotation</p:attrName>
                                        </p:attrNameLst>
                                      </p:cBhvr>
                                      <p:tavLst>
                                        <p:tav tm="0">
                                          <p:val>
                                            <p:fltVal val="90"/>
                                          </p:val>
                                        </p:tav>
                                        <p:tav tm="100000">
                                          <p:val>
                                            <p:fltVal val="0"/>
                                          </p:val>
                                        </p:tav>
                                      </p:tavLst>
                                    </p:anim>
                                    <p:animEffect transition="in" filter="fade">
                                      <p:cBhvr>
                                        <p:cTn id="22" dur="1000"/>
                                        <p:tgtEl>
                                          <p:spTgt spid="3074"/>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1000" fill="hold"/>
                                        <p:tgtEl>
                                          <p:spTgt spid="6"/>
                                        </p:tgtEl>
                                        <p:attrNameLst>
                                          <p:attrName>ppt_w</p:attrName>
                                        </p:attrNameLst>
                                      </p:cBhvr>
                                      <p:tavLst>
                                        <p:tav tm="0">
                                          <p:val>
                                            <p:fltVal val="0"/>
                                          </p:val>
                                        </p:tav>
                                        <p:tav tm="100000">
                                          <p:val>
                                            <p:strVal val="#ppt_w"/>
                                          </p:val>
                                        </p:tav>
                                      </p:tavLst>
                                    </p:anim>
                                    <p:anim calcmode="lin" valueType="num">
                                      <p:cBhvr>
                                        <p:cTn id="26" dur="1000" fill="hold"/>
                                        <p:tgtEl>
                                          <p:spTgt spid="6"/>
                                        </p:tgtEl>
                                        <p:attrNameLst>
                                          <p:attrName>ppt_h</p:attrName>
                                        </p:attrNameLst>
                                      </p:cBhvr>
                                      <p:tavLst>
                                        <p:tav tm="0">
                                          <p:val>
                                            <p:fltVal val="0"/>
                                          </p:val>
                                        </p:tav>
                                        <p:tav tm="100000">
                                          <p:val>
                                            <p:strVal val="#ppt_h"/>
                                          </p:val>
                                        </p:tav>
                                      </p:tavLst>
                                    </p:anim>
                                    <p:anim calcmode="lin" valueType="num">
                                      <p:cBhvr>
                                        <p:cTn id="27" dur="1000" fill="hold"/>
                                        <p:tgtEl>
                                          <p:spTgt spid="6"/>
                                        </p:tgtEl>
                                        <p:attrNameLst>
                                          <p:attrName>style.rotation</p:attrName>
                                        </p:attrNameLst>
                                      </p:cBhvr>
                                      <p:tavLst>
                                        <p:tav tm="0">
                                          <p:val>
                                            <p:fltVal val="90"/>
                                          </p:val>
                                        </p:tav>
                                        <p:tav tm="100000">
                                          <p:val>
                                            <p:fltVal val="0"/>
                                          </p:val>
                                        </p:tav>
                                      </p:tavLst>
                                    </p:anim>
                                    <p:animEffect transition="in" filter="fade">
                                      <p:cBhvr>
                                        <p:cTn id="2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080120"/>
          </a:xfrm>
          <a:solidFill>
            <a:schemeClr val="accent6">
              <a:lumMod val="20000"/>
              <a:lumOff val="80000"/>
            </a:schemeClr>
          </a:solidFill>
        </p:spPr>
        <p:txBody>
          <a:bodyPr>
            <a:normAutofit lnSpcReduction="10000"/>
          </a:bodyPr>
          <a:lstStyle/>
          <a:p>
            <a:pPr marL="0" indent="0" algn="ctr">
              <a:buNone/>
            </a:pPr>
            <a:r>
              <a:rPr lang="es-CO" sz="3400" b="1" dirty="0"/>
              <a:t>“A la mitad de la semana hará cesar el sacrificio y la ofrenda</a:t>
            </a:r>
            <a:r>
              <a:rPr lang="es-CO" sz="3400" b="1" dirty="0" smtClean="0"/>
              <a:t>”.</a:t>
            </a:r>
          </a:p>
        </p:txBody>
      </p:sp>
      <p:sp>
        <p:nvSpPr>
          <p:cNvPr id="4" name="3 Rectángulo"/>
          <p:cNvSpPr/>
          <p:nvPr/>
        </p:nvSpPr>
        <p:spPr>
          <a:xfrm>
            <a:off x="827584" y="2003105"/>
            <a:ext cx="4536504" cy="2677656"/>
          </a:xfrm>
          <a:prstGeom prst="rect">
            <a:avLst/>
          </a:prstGeom>
        </p:spPr>
        <p:txBody>
          <a:bodyPr wrap="square">
            <a:spAutoFit/>
          </a:bodyPr>
          <a:lstStyle/>
          <a:p>
            <a:r>
              <a:rPr lang="es-CO" sz="2400" dirty="0"/>
              <a:t>En el año 31 d.C., 3 1/2 años después de su bautismo, nuestro Señor fue crucificado. Con el gran sacrificio ofrecido en el Calvario, </a:t>
            </a:r>
            <a:r>
              <a:rPr lang="es-CO" sz="2400" u="sng" dirty="0"/>
              <a:t>terminó aquel sistema de ofrendas que durante 4.000 años había prefigurado al Cordero de Dios.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2003105"/>
            <a:ext cx="3456384" cy="26500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827584" y="5013176"/>
            <a:ext cx="7992888" cy="1200329"/>
          </a:xfrm>
          <a:prstGeom prst="rect">
            <a:avLst/>
          </a:prstGeom>
          <a:solidFill>
            <a:schemeClr val="accent6">
              <a:lumMod val="20000"/>
              <a:lumOff val="80000"/>
            </a:schemeClr>
          </a:solidFill>
        </p:spPr>
        <p:txBody>
          <a:bodyPr wrap="square">
            <a:spAutoFit/>
          </a:bodyPr>
          <a:lstStyle/>
          <a:p>
            <a:r>
              <a:rPr lang="es-CO" sz="2400" dirty="0"/>
              <a:t>El tipo se encontró con el antitipo, y todos los sacrificios y las oblaciones del sistema ceremonial debían cesar. </a:t>
            </a:r>
            <a:r>
              <a:rPr lang="es-CO" sz="2400" u="sng" dirty="0">
                <a:solidFill>
                  <a:srgbClr val="FF0000"/>
                </a:solidFill>
              </a:rPr>
              <a:t>(C. Siglos 375, </a:t>
            </a:r>
            <a:r>
              <a:rPr lang="es-CO" sz="2400" u="sng" dirty="0" smtClean="0">
                <a:solidFill>
                  <a:srgbClr val="FF0000"/>
                </a:solidFill>
              </a:rPr>
              <a:t>p3)</a:t>
            </a:r>
            <a:r>
              <a:rPr lang="es-CO" sz="2400" dirty="0" smtClean="0"/>
              <a:t>. Cuando el velo del templo se rasgó de arriba abajo.</a:t>
            </a:r>
            <a:endParaRPr lang="es-CO" sz="2400" dirty="0"/>
          </a:p>
        </p:txBody>
      </p:sp>
    </p:spTree>
    <p:extLst>
      <p:ext uri="{BB962C8B-B14F-4D97-AF65-F5344CB8AC3E}">
        <p14:creationId xmlns:p14="http://schemas.microsoft.com/office/powerpoint/2010/main" val="186582158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nodeType="withEffect">
                                  <p:stCondLst>
                                    <p:cond delay="0"/>
                                  </p:stCondLst>
                                  <p:childTnLst>
                                    <p:set>
                                      <p:cBhvr>
                                        <p:cTn id="11" dur="1" fill="hold">
                                          <p:stCondLst>
                                            <p:cond delay="0"/>
                                          </p:stCondLst>
                                        </p:cTn>
                                        <p:tgtEl>
                                          <p:spTgt spid="2050"/>
                                        </p:tgtEl>
                                        <p:attrNameLst>
                                          <p:attrName>style.visibility</p:attrName>
                                        </p:attrNameLst>
                                      </p:cBhvr>
                                      <p:to>
                                        <p:strVal val="visible"/>
                                      </p:to>
                                    </p:set>
                                    <p:anim calcmode="lin" valueType="num">
                                      <p:cBhvr>
                                        <p:cTn id="12" dur="500" fill="hold"/>
                                        <p:tgtEl>
                                          <p:spTgt spid="2050"/>
                                        </p:tgtEl>
                                        <p:attrNameLst>
                                          <p:attrName>ppt_w</p:attrName>
                                        </p:attrNameLst>
                                      </p:cBhvr>
                                      <p:tavLst>
                                        <p:tav tm="0">
                                          <p:val>
                                            <p:fltVal val="0"/>
                                          </p:val>
                                        </p:tav>
                                        <p:tav tm="100000">
                                          <p:val>
                                            <p:strVal val="#ppt_w"/>
                                          </p:val>
                                        </p:tav>
                                      </p:tavLst>
                                    </p:anim>
                                    <p:anim calcmode="lin" valueType="num">
                                      <p:cBhvr>
                                        <p:cTn id="13" dur="500" fill="hold"/>
                                        <p:tgtEl>
                                          <p:spTgt spid="2050"/>
                                        </p:tgtEl>
                                        <p:attrNameLst>
                                          <p:attrName>ppt_h</p:attrName>
                                        </p:attrNameLst>
                                      </p:cBhvr>
                                      <p:tavLst>
                                        <p:tav tm="0">
                                          <p:val>
                                            <p:fltVal val="0"/>
                                          </p:val>
                                        </p:tav>
                                        <p:tav tm="100000">
                                          <p:val>
                                            <p:strVal val="#ppt_h"/>
                                          </p:val>
                                        </p:tav>
                                      </p:tavLst>
                                    </p:anim>
                                    <p:animEffect transition="in" filter="fade">
                                      <p:cBhvr>
                                        <p:cTn id="14" dur="500"/>
                                        <p:tgtEl>
                                          <p:spTgt spid="205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gradFill>
            <a:gsLst>
              <a:gs pos="0">
                <a:srgbClr val="FFEFD1"/>
              </a:gs>
              <a:gs pos="64999">
                <a:srgbClr val="F0EBD5"/>
              </a:gs>
              <a:gs pos="100000">
                <a:srgbClr val="D1C39F"/>
              </a:gs>
            </a:gsLst>
            <a:lin ang="5400000" scaled="0"/>
          </a:gradFill>
        </p:spPr>
        <p:txBody>
          <a:bodyPr>
            <a:normAutofit fontScale="85000" lnSpcReduction="20000"/>
          </a:bodyPr>
          <a:lstStyle/>
          <a:p>
            <a:pPr marL="0" indent="0">
              <a:buNone/>
            </a:pPr>
            <a:r>
              <a:rPr lang="es-CO" dirty="0"/>
              <a:t>Las 70 semanas, o 490 años concedidos a los judíos, terminaron, como lo vimos, en el año 34 d.C. En dicha fecha, </a:t>
            </a:r>
            <a:r>
              <a:rPr lang="es-CO" u="sng" dirty="0"/>
              <a:t>por auto del Sanedrín judío</a:t>
            </a:r>
            <a:r>
              <a:rPr lang="es-CO" dirty="0"/>
              <a:t>, la nación selló su rechazo del evangelio con el martirio de Esteban y la persecución de los seguidores de Cristo. Entonces el mensaje de salvación, ya no más limitado al pueblo elegido, fue dado al mundo. </a:t>
            </a:r>
            <a:endParaRPr lang="es-CO" dirty="0" smtClean="0"/>
          </a:p>
          <a:p>
            <a:pPr marL="0" indent="0">
              <a:buNone/>
            </a:pPr>
            <a:endParaRPr lang="es-CO" dirty="0" smtClean="0"/>
          </a:p>
          <a:p>
            <a:pPr marL="0" indent="0">
              <a:buNone/>
            </a:pPr>
            <a:r>
              <a:rPr lang="es-CO" dirty="0" smtClean="0"/>
              <a:t>Los </a:t>
            </a:r>
            <a:r>
              <a:rPr lang="es-CO" dirty="0"/>
              <a:t>discípulos, obligados por la persecución a huir de Jerusalén, “</a:t>
            </a:r>
            <a:r>
              <a:rPr lang="es-CO" b="1" dirty="0">
                <a:latin typeface="Agency FB" pitchFamily="34" charset="0"/>
              </a:rPr>
              <a:t>predicaban la palabra por dondequiera que iban. Felipe bajó a una ciudad de Samaria y les anunciaba al Mesías</a:t>
            </a:r>
            <a:r>
              <a:rPr lang="es-CO" dirty="0"/>
              <a:t>”. Pedro, guiado por Dios, dio a conocer el evangelio al centurión de Cesarea, el piadoso Cornelio; y el ardiente Pablo, ganado a la fe de Cristo, fue comisionado para llevar las alegres nuevas “</a:t>
            </a:r>
            <a:r>
              <a:rPr lang="es-CO" b="1" dirty="0">
                <a:latin typeface="Agency FB" pitchFamily="34" charset="0"/>
              </a:rPr>
              <a:t>lejos, a los gentiles</a:t>
            </a:r>
            <a:r>
              <a:rPr lang="es-CO" dirty="0"/>
              <a:t>”. </a:t>
            </a:r>
            <a:r>
              <a:rPr lang="es-CO" u="sng" dirty="0">
                <a:solidFill>
                  <a:srgbClr val="FF0000"/>
                </a:solidFill>
              </a:rPr>
              <a:t>Hechos 8:4, 5; 22:21, NVI.</a:t>
            </a:r>
          </a:p>
          <a:p>
            <a:endParaRPr lang="es-CO" dirty="0"/>
          </a:p>
        </p:txBody>
      </p:sp>
    </p:spTree>
    <p:extLst>
      <p:ext uri="{BB962C8B-B14F-4D97-AF65-F5344CB8AC3E}">
        <p14:creationId xmlns:p14="http://schemas.microsoft.com/office/powerpoint/2010/main" val="70044058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32656"/>
            <a:ext cx="8208912" cy="6264696"/>
          </a:xfrm>
        </p:spPr>
        <p:txBody>
          <a:bodyPr>
            <a:normAutofit lnSpcReduction="10000"/>
          </a:bodyPr>
          <a:lstStyle/>
          <a:p>
            <a:pPr marL="0" indent="0">
              <a:buNone/>
            </a:pPr>
            <a:r>
              <a:rPr lang="es-CO" sz="2400" dirty="0"/>
              <a:t>Hasta aquí cada uno de los detalles de las profecías se ha cumplido de una manera sorprendente, y el principio de las 70 semanas queda establecido irrefutablemente en el año 457 a.C. y su fin en el año 34 d.C. </a:t>
            </a:r>
            <a:endParaRPr lang="es-CO" sz="2400" dirty="0" smtClean="0"/>
          </a:p>
          <a:p>
            <a:pPr marL="0" indent="0">
              <a:buNone/>
            </a:pPr>
            <a:endParaRPr lang="es-CO" sz="2400" dirty="0" smtClean="0"/>
          </a:p>
          <a:p>
            <a:pPr marL="0" indent="0">
              <a:buNone/>
            </a:pPr>
            <a:r>
              <a:rPr lang="es-CO" sz="2400" dirty="0" smtClean="0"/>
              <a:t>Al </a:t>
            </a:r>
            <a:r>
              <a:rPr lang="es-CO" sz="2400" dirty="0"/>
              <a:t>partir de esta fecha no es difícil encontrar el final de los 2.300 días. Las 70 semanas -490 días-, cortadas de los 2.300 días, dejan 1.810 días. Concluidos los 490 días, quedarían aún por cumplirse los 1.810 días. </a:t>
            </a:r>
            <a:endParaRPr lang="es-CO" sz="2400" dirty="0" smtClean="0"/>
          </a:p>
          <a:p>
            <a:pPr marL="0" indent="0">
              <a:buNone/>
            </a:pPr>
            <a:endParaRPr lang="es-CO" sz="2400" dirty="0" smtClean="0"/>
          </a:p>
          <a:p>
            <a:pPr marL="0" indent="0">
              <a:buNone/>
            </a:pPr>
            <a:r>
              <a:rPr lang="es-CO" sz="2400" dirty="0" smtClean="0"/>
              <a:t>Al </a:t>
            </a:r>
            <a:r>
              <a:rPr lang="es-CO" sz="2400" dirty="0"/>
              <a:t>contar desde el 34 d.C., los 1.810 años llegan al año 1844. Por consiguiente, los 2.300 días de </a:t>
            </a:r>
            <a:r>
              <a:rPr lang="es-CO" sz="2400" u="sng" dirty="0">
                <a:solidFill>
                  <a:srgbClr val="FF0000"/>
                </a:solidFill>
              </a:rPr>
              <a:t>(Daniel 8:14)</a:t>
            </a:r>
            <a:r>
              <a:rPr lang="es-CO" sz="2400" dirty="0">
                <a:solidFill>
                  <a:srgbClr val="FF0000"/>
                </a:solidFill>
              </a:rPr>
              <a:t> </a:t>
            </a:r>
            <a:r>
              <a:rPr lang="es-CO" sz="2400" dirty="0"/>
              <a:t>terminaron en 1844. Al fin de ese gran período profético, según el testimonio del ángel de Dios, “el santuario” debía ser “purificado”. De este modo la fecha de la purificación del Santuario -la cual se creía casi universalmente que se verificaría en la segunda venida de Cristo- quedó establecida definitivamente</a:t>
            </a:r>
            <a:r>
              <a:rPr lang="es-CO" sz="2400" dirty="0" smtClean="0"/>
              <a:t>.</a:t>
            </a:r>
            <a:endParaRPr lang="es-CO" sz="2400" dirty="0"/>
          </a:p>
        </p:txBody>
      </p:sp>
    </p:spTree>
    <p:extLst>
      <p:ext uri="{BB962C8B-B14F-4D97-AF65-F5344CB8AC3E}">
        <p14:creationId xmlns:p14="http://schemas.microsoft.com/office/powerpoint/2010/main" val="3456433903"/>
      </p:ext>
    </p:extLst>
  </p:cSld>
  <p:clrMapOvr>
    <a:masterClrMapping/>
  </p:clrMapOvr>
  <p:transition spd="slow">
    <p:cove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92500"/>
          </a:bodyPr>
          <a:lstStyle/>
          <a:p>
            <a:pPr marL="0" indent="0" algn="ctr">
              <a:buNone/>
            </a:pPr>
            <a:r>
              <a:rPr lang="es-CO" sz="2800" dirty="0" smtClean="0"/>
              <a:t>MILLER Y SUS COLABORADORES CREYERON PRIMERO QUE LOS 2.300 DÍAS TERMINARÍAN EN LA PRIMAVERA DE 1844, MIENTRAS QUE LA PROFECÍA SEÑALA AL OTOÑO DE ESE AÑO. </a:t>
            </a:r>
          </a:p>
          <a:p>
            <a:pPr marL="0" indent="0">
              <a:buNone/>
            </a:pPr>
            <a:endParaRPr lang="es-CO" sz="2800" dirty="0"/>
          </a:p>
          <a:p>
            <a:pPr marL="0" indent="0" algn="ctr">
              <a:buNone/>
            </a:pPr>
            <a:r>
              <a:rPr lang="es-CO" sz="2800" b="1" dirty="0" smtClean="0">
                <a:solidFill>
                  <a:srgbClr val="FF0000"/>
                </a:solidFill>
              </a:rPr>
              <a:t>La </a:t>
            </a:r>
            <a:r>
              <a:rPr lang="es-CO" sz="2800" b="1" dirty="0">
                <a:solidFill>
                  <a:srgbClr val="FF0000"/>
                </a:solidFill>
              </a:rPr>
              <a:t>equivocación en este punto fue causa de chasco y perplejidad para los que habían fijado para la primavera de dicho año el tiempo de la venida del Señor</a:t>
            </a:r>
            <a:r>
              <a:rPr lang="es-CO" sz="2800" b="1" dirty="0" smtClean="0">
                <a:solidFill>
                  <a:srgbClr val="FF0000"/>
                </a:solidFill>
              </a:rPr>
              <a:t>.</a:t>
            </a:r>
          </a:p>
          <a:p>
            <a:pPr marL="0" indent="0" algn="ctr">
              <a:buNone/>
            </a:pPr>
            <a:r>
              <a:rPr lang="es-CO" sz="2800" dirty="0" smtClean="0"/>
              <a:t> </a:t>
            </a:r>
          </a:p>
          <a:p>
            <a:pPr marL="0" indent="0" algn="ctr">
              <a:buNone/>
            </a:pPr>
            <a:r>
              <a:rPr lang="es-CO" sz="2800" dirty="0" smtClean="0"/>
              <a:t>Pero </a:t>
            </a:r>
            <a:r>
              <a:rPr lang="es-CO" sz="2800" dirty="0"/>
              <a:t>esto no afectó en lo más mínimo la fuerza del argumento que demuestra que los 2.300 días terminaron en el año 1844 y que el gran acontecimiento representado por la purificación del Santuario debía verificarse entonces.</a:t>
            </a:r>
          </a:p>
          <a:p>
            <a:endParaRPr lang="es-CO" dirty="0"/>
          </a:p>
        </p:txBody>
      </p:sp>
    </p:spTree>
    <p:extLst>
      <p:ext uri="{BB962C8B-B14F-4D97-AF65-F5344CB8AC3E}">
        <p14:creationId xmlns:p14="http://schemas.microsoft.com/office/powerpoint/2010/main" val="351219506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850106"/>
          </a:xfrm>
          <a:solidFill>
            <a:schemeClr val="accent6">
              <a:lumMod val="20000"/>
              <a:lumOff val="80000"/>
            </a:schemeClr>
          </a:solidFill>
        </p:spPr>
        <p:txBody>
          <a:bodyPr/>
          <a:lstStyle/>
          <a:p>
            <a:r>
              <a:rPr lang="es-CO" sz="4800" b="1" dirty="0" smtClean="0">
                <a:solidFill>
                  <a:srgbClr val="FF0000"/>
                </a:solidFill>
              </a:rPr>
              <a:t>4. </a:t>
            </a:r>
            <a:r>
              <a:rPr lang="es-CO" b="1" u="sng" dirty="0" smtClean="0"/>
              <a:t>El </a:t>
            </a:r>
            <a:r>
              <a:rPr lang="es-CO" b="1" u="sng" dirty="0"/>
              <a:t>deber de comunicarlo a otros</a:t>
            </a:r>
          </a:p>
        </p:txBody>
      </p:sp>
      <p:sp>
        <p:nvSpPr>
          <p:cNvPr id="3" name="2 Marcador de contenido"/>
          <p:cNvSpPr>
            <a:spLocks noGrp="1"/>
          </p:cNvSpPr>
          <p:nvPr>
            <p:ph idx="1"/>
          </p:nvPr>
        </p:nvSpPr>
        <p:spPr>
          <a:xfrm>
            <a:off x="395536" y="1283355"/>
            <a:ext cx="6419056" cy="2188840"/>
          </a:xfrm>
        </p:spPr>
        <p:txBody>
          <a:bodyPr>
            <a:noAutofit/>
          </a:bodyPr>
          <a:lstStyle/>
          <a:p>
            <a:pPr marL="0" indent="0">
              <a:buNone/>
            </a:pPr>
            <a:r>
              <a:rPr lang="es-CO" sz="2400" dirty="0" smtClean="0"/>
              <a:t>Al </a:t>
            </a:r>
            <a:r>
              <a:rPr lang="es-CO" sz="2400" dirty="0"/>
              <a:t>empezar a estudiar las Escrituras como lo hizo, para probar que son una revelación de Dios, Miller no tenía, al principio, la menor idea de que llegaría a la conclusión a que había llegado. Apenas podía él mismo creer en los resultados de su investigación. Pero la evidencia de la Escritura eran demasiado clara y concluyente para rechazarla</a:t>
            </a:r>
            <a:r>
              <a:rPr lang="es-CO" sz="2400" dirty="0" smtClean="0"/>
              <a:t>.</a:t>
            </a:r>
            <a:endParaRPr lang="es-CO" sz="2400" dirty="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25649" y="1640403"/>
            <a:ext cx="1704762"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16937" y="4581128"/>
            <a:ext cx="8113474" cy="1815882"/>
          </a:xfrm>
          <a:prstGeom prst="rect">
            <a:avLst/>
          </a:prstGeom>
        </p:spPr>
        <p:txBody>
          <a:bodyPr wrap="square">
            <a:spAutoFit/>
          </a:bodyPr>
          <a:lstStyle/>
          <a:p>
            <a:r>
              <a:rPr lang="es-CO" sz="2800" dirty="0"/>
              <a:t>Había dedicado dos años al estudio de la Biblia cuando, en 1818, llegó a tener la solemne convicción de que unos 25 años después aparecería Cristo para redimir a su pueblo. </a:t>
            </a:r>
          </a:p>
        </p:txBody>
      </p:sp>
    </p:spTree>
    <p:extLst>
      <p:ext uri="{BB962C8B-B14F-4D97-AF65-F5344CB8AC3E}">
        <p14:creationId xmlns:p14="http://schemas.microsoft.com/office/powerpoint/2010/main" val="281007144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wipe(down)">
                                      <p:cBhvr>
                                        <p:cTn id="10" dur="500"/>
                                        <p:tgtEl>
                                          <p:spTgt spid="4098"/>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688632"/>
          </a:xfrm>
        </p:spPr>
        <p:txBody>
          <a:bodyPr>
            <a:normAutofit fontScale="92500" lnSpcReduction="10000"/>
          </a:bodyPr>
          <a:lstStyle/>
          <a:p>
            <a:pPr marL="0" indent="0" algn="ctr">
              <a:buNone/>
            </a:pPr>
            <a:r>
              <a:rPr lang="es-CO" sz="2800" dirty="0"/>
              <a:t>Miller dice: “</a:t>
            </a:r>
            <a:r>
              <a:rPr lang="es-CO" sz="2800" b="1" dirty="0">
                <a:latin typeface="Agency FB" pitchFamily="34" charset="0"/>
              </a:rPr>
              <a:t>No necesito hablar del gozo que llenó mi corazón ante tan embelesadora perspectiva, ni de los ardientes anhelos de mi alma para participar del júbilo de los redimidos. Ahora la Biblia era para mí un libro nuevo. Era en verdad una fiesta de la razón; todo lo </a:t>
            </a:r>
            <a:r>
              <a:rPr lang="es-CO" sz="2800" b="1" dirty="0" smtClean="0">
                <a:latin typeface="Agency FB" pitchFamily="34" charset="0"/>
              </a:rPr>
              <a:t>que para </a:t>
            </a:r>
            <a:r>
              <a:rPr lang="es-CO" sz="2800" b="1" dirty="0">
                <a:latin typeface="Agency FB" pitchFamily="34" charset="0"/>
              </a:rPr>
              <a:t>mí había sido sombrío, místico u oscuro en sus enseñanzas, había desaparecido de mi mente ante la clara luz que brotaba de sus páginas sagradas; y ¡oh, cuán brillante y gloriosa aparecía la verdad! </a:t>
            </a:r>
            <a:endParaRPr lang="es-CO" sz="2800" b="1" dirty="0" smtClean="0">
              <a:latin typeface="Agency FB" pitchFamily="34" charset="0"/>
            </a:endParaRPr>
          </a:p>
          <a:p>
            <a:pPr marL="0" indent="0" algn="ctr">
              <a:buNone/>
            </a:pPr>
            <a:r>
              <a:rPr lang="es-CO" sz="2800" b="1" dirty="0" smtClean="0">
                <a:latin typeface="Agency FB" pitchFamily="34" charset="0"/>
              </a:rPr>
              <a:t>Todas </a:t>
            </a:r>
            <a:r>
              <a:rPr lang="es-CO" sz="2800" b="1" dirty="0">
                <a:latin typeface="Agency FB" pitchFamily="34" charset="0"/>
              </a:rPr>
              <a:t>las contradicciones e inconsistencias que había encontrado antes en la Palabra desaparecieron; y si bien quedaban muchas partes que no comprendía del todo, era tanta la luz que manaba de las Escrituras para iluminar mi anterior mente oscurecida, que al estudiarlas sentía un deleite que nunca antes me hubiera figurado que podría sacar de sus enseñanzas</a:t>
            </a:r>
            <a:r>
              <a:rPr lang="es-CO" sz="2800" dirty="0" smtClean="0"/>
              <a:t>”.</a:t>
            </a:r>
          </a:p>
          <a:p>
            <a:pPr marL="0" indent="0">
              <a:buNone/>
            </a:pPr>
            <a:r>
              <a:rPr lang="es-CO" sz="2600" u="sng" dirty="0" smtClean="0">
                <a:solidFill>
                  <a:srgbClr val="FF0000"/>
                </a:solidFill>
              </a:rPr>
              <a:t>Bliss</a:t>
            </a:r>
            <a:r>
              <a:rPr lang="es-CO" sz="2600" u="sng" dirty="0">
                <a:solidFill>
                  <a:srgbClr val="FF0000"/>
                </a:solidFill>
              </a:rPr>
              <a:t>, Memoirs of Wm. Miller [Memorias de G. Miller</a:t>
            </a:r>
            <a:r>
              <a:rPr lang="es-CO" sz="2600" u="sng" dirty="0" smtClean="0">
                <a:solidFill>
                  <a:srgbClr val="FF0000"/>
                </a:solidFill>
              </a:rPr>
              <a:t>].76</a:t>
            </a:r>
            <a:r>
              <a:rPr lang="es-CO" sz="2600" u="sng" dirty="0">
                <a:solidFill>
                  <a:srgbClr val="FF0000"/>
                </a:solidFill>
              </a:rPr>
              <a:t>, 77.</a:t>
            </a:r>
          </a:p>
          <a:p>
            <a:pPr marL="0" indent="0">
              <a:buNone/>
            </a:pPr>
            <a:r>
              <a:rPr lang="es-CO" sz="2800" dirty="0" smtClean="0"/>
              <a:t> </a:t>
            </a:r>
            <a:endParaRPr lang="es-CO" sz="2800" dirty="0"/>
          </a:p>
          <a:p>
            <a:endParaRPr lang="es-CO" sz="2800" dirty="0"/>
          </a:p>
        </p:txBody>
      </p:sp>
    </p:spTree>
    <p:extLst>
      <p:ext uri="{BB962C8B-B14F-4D97-AF65-F5344CB8AC3E}">
        <p14:creationId xmlns:p14="http://schemas.microsoft.com/office/powerpoint/2010/main" val="3447582997"/>
      </p:ext>
    </p:extLst>
  </p:cSld>
  <p:clrMapOvr>
    <a:masterClrMapping/>
  </p:clrMapOvr>
  <p:transition spd="slow">
    <p:push dir="u"/>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116632"/>
            <a:ext cx="8928992" cy="6624736"/>
          </a:xfrm>
        </p:spPr>
        <p:txBody>
          <a:bodyPr>
            <a:normAutofit lnSpcReduction="10000"/>
          </a:bodyPr>
          <a:lstStyle/>
          <a:p>
            <a:pPr marL="0" indent="0" algn="ctr">
              <a:buNone/>
            </a:pPr>
            <a:r>
              <a:rPr lang="es-CO" dirty="0" smtClean="0"/>
              <a:t>“</a:t>
            </a:r>
            <a:r>
              <a:rPr lang="es-CO" sz="2800" b="1" dirty="0">
                <a:latin typeface="Agency FB" pitchFamily="34" charset="0"/>
              </a:rPr>
              <a:t>Con la solemne convicción de que las Escrituras predecían el cumplimiento de tan importantes eventos en tan corto espacio de tiempo, surgió con fuerza en mi interior la cuestión de saber cuál era mi deber para con el mundo en vista de la evidencia que había conmovido mi propia mente</a:t>
            </a:r>
            <a:r>
              <a:rPr lang="es-CO" sz="2800" dirty="0"/>
              <a:t>”. </a:t>
            </a:r>
            <a:endParaRPr lang="es-CO" sz="2800" dirty="0" smtClean="0"/>
          </a:p>
          <a:p>
            <a:pPr marL="0" indent="0" algn="ctr">
              <a:buNone/>
            </a:pPr>
            <a:r>
              <a:rPr lang="es-CO" sz="2800" u="sng" dirty="0" smtClean="0">
                <a:solidFill>
                  <a:srgbClr val="FF0000"/>
                </a:solidFill>
              </a:rPr>
              <a:t>Bliss</a:t>
            </a:r>
            <a:r>
              <a:rPr lang="es-CO" sz="2800" u="sng" dirty="0">
                <a:solidFill>
                  <a:srgbClr val="FF0000"/>
                </a:solidFill>
              </a:rPr>
              <a:t>, Memoirs of Wm. Miller [Memorias de G. </a:t>
            </a:r>
            <a:r>
              <a:rPr lang="es-CO" sz="2800" u="sng" dirty="0" smtClean="0">
                <a:solidFill>
                  <a:srgbClr val="FF0000"/>
                </a:solidFill>
              </a:rPr>
              <a:t>Miller].18.</a:t>
            </a:r>
          </a:p>
          <a:p>
            <a:pPr marL="0" indent="0" algn="ctr">
              <a:buNone/>
            </a:pPr>
            <a:r>
              <a:rPr lang="es-CO" sz="2800" dirty="0"/>
              <a:t>No pudo menos que sentir que era su deber impartir a otros la luz que había recibido. Esperaba encontrar oposición de parte de los impíos, pero estaba seguro de que todos los cristianos se gozarían en la esperanza de ir al encuentro del Salvador a quien profesaban amar. Su único temor era que en su gran júbilo por la perspectiva de la gloriosa liberación que debía cumplirse tan pronto, muchos recibiesen la doctrina sin examinar lo suficiente las Escrituras para ver si era la verdad. De aquí que vacilara en presentarla, por temor de estar errado y de hacer descarriar a otros. </a:t>
            </a:r>
            <a:endParaRPr lang="es-CO" sz="2800" u="sng" dirty="0" smtClean="0">
              <a:solidFill>
                <a:srgbClr val="FF0000"/>
              </a:solidFill>
            </a:endParaRPr>
          </a:p>
          <a:p>
            <a:endParaRPr lang="es-CO" sz="2800" dirty="0"/>
          </a:p>
        </p:txBody>
      </p:sp>
    </p:spTree>
    <p:extLst>
      <p:ext uri="{BB962C8B-B14F-4D97-AF65-F5344CB8AC3E}">
        <p14:creationId xmlns:p14="http://schemas.microsoft.com/office/powerpoint/2010/main" val="14877677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85000" lnSpcReduction="20000"/>
          </a:bodyPr>
          <a:lstStyle/>
          <a:p>
            <a:pPr marL="0" indent="0" algn="ctr">
              <a:buNone/>
            </a:pPr>
            <a:r>
              <a:rPr lang="es-CO" dirty="0"/>
              <a:t>Esto lo indujo a revisar las evidencias que apoyaban las conclusiones a que había arribado, y a considerar cuidadosamente cualquiera dificultad que se presentase a su mente. Encontró que las objeciones se desvanecían ante la luz de la Palabra de Dios como la neblina ante los rayos del sol. </a:t>
            </a:r>
            <a:endParaRPr lang="es-CO" dirty="0" smtClean="0"/>
          </a:p>
          <a:p>
            <a:pPr marL="0" indent="0" algn="ctr">
              <a:buNone/>
            </a:pPr>
            <a:endParaRPr lang="es-CO" dirty="0" smtClean="0"/>
          </a:p>
          <a:p>
            <a:pPr marL="0" indent="0" algn="ctr">
              <a:buNone/>
            </a:pPr>
            <a:r>
              <a:rPr lang="es-CO" dirty="0" smtClean="0"/>
              <a:t>Los </a:t>
            </a:r>
            <a:r>
              <a:rPr lang="es-CO" dirty="0"/>
              <a:t>cinco años que dedicó a esos estudios le dejaron enteramente convencido de lo correcto de su </a:t>
            </a:r>
            <a:r>
              <a:rPr lang="es-CO" dirty="0" smtClean="0"/>
              <a:t>posición. El </a:t>
            </a:r>
            <a:r>
              <a:rPr lang="es-CO" dirty="0"/>
              <a:t>deber de hacer conocer a otros lo que él creía estar tan claramente enseñado en las Escrituras se le impuso entonces con nueva fuerza...</a:t>
            </a:r>
          </a:p>
          <a:p>
            <a:pPr marL="0" indent="0" algn="ctr">
              <a:buNone/>
            </a:pPr>
            <a:endParaRPr lang="es-CO" dirty="0" smtClean="0"/>
          </a:p>
          <a:p>
            <a:pPr marL="0" indent="0" algn="ctr">
              <a:buNone/>
            </a:pPr>
            <a:r>
              <a:rPr lang="es-CO" dirty="0" smtClean="0"/>
              <a:t>Empezó </a:t>
            </a:r>
            <a:r>
              <a:rPr lang="es-CO" dirty="0"/>
              <a:t>a presentar sus ideas en privado siempre que se le ofrecía la oportunidad, rogando que algún ministro sintiese la fuerza de ellas y se dedicase a proclamarlas. </a:t>
            </a:r>
          </a:p>
        </p:txBody>
      </p:sp>
    </p:spTree>
    <p:extLst>
      <p:ext uri="{BB962C8B-B14F-4D97-AF65-F5344CB8AC3E}">
        <p14:creationId xmlns:p14="http://schemas.microsoft.com/office/powerpoint/2010/main" val="30227525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052736"/>
            <a:ext cx="8229600" cy="4824536"/>
          </a:xfrm>
          <a:solidFill>
            <a:srgbClr val="002060"/>
          </a:solidFill>
        </p:spPr>
        <p:txBody>
          <a:bodyPr>
            <a:normAutofit lnSpcReduction="10000"/>
          </a:bodyPr>
          <a:lstStyle/>
          <a:p>
            <a:pPr marL="0" indent="0" algn="ctr">
              <a:buNone/>
            </a:pPr>
            <a:r>
              <a:rPr lang="es-CO" dirty="0">
                <a:solidFill>
                  <a:schemeClr val="bg1"/>
                </a:solidFill>
              </a:rPr>
              <a:t>Pero no podía librarse de la convicción de que tenía un deber personal que cumplir dando la advertencia. De continuo se presentaban a su mente las palabras: “</a:t>
            </a:r>
            <a:r>
              <a:rPr lang="es-CO" b="1" dirty="0">
                <a:solidFill>
                  <a:schemeClr val="bg1"/>
                </a:solidFill>
                <a:latin typeface="Agency FB" pitchFamily="34" charset="0"/>
              </a:rPr>
              <a:t>Anda y anúncialo al mundo; su sangre demandaré de tu mano</a:t>
            </a:r>
            <a:r>
              <a:rPr lang="es-CO" dirty="0">
                <a:solidFill>
                  <a:schemeClr val="bg1"/>
                </a:solidFill>
              </a:rPr>
              <a:t>”. </a:t>
            </a:r>
            <a:endParaRPr lang="es-CO" dirty="0" smtClean="0">
              <a:solidFill>
                <a:schemeClr val="bg1"/>
              </a:solidFill>
            </a:endParaRPr>
          </a:p>
          <a:p>
            <a:pPr marL="0" indent="0" algn="ctr">
              <a:buNone/>
            </a:pPr>
            <a:endParaRPr lang="es-CO" dirty="0" smtClean="0">
              <a:solidFill>
                <a:schemeClr val="bg1"/>
              </a:solidFill>
            </a:endParaRPr>
          </a:p>
          <a:p>
            <a:pPr marL="0" indent="0" algn="ctr">
              <a:buNone/>
            </a:pPr>
            <a:r>
              <a:rPr lang="es-CO" dirty="0" smtClean="0">
                <a:solidFill>
                  <a:schemeClr val="bg1"/>
                </a:solidFill>
              </a:rPr>
              <a:t>Esperó </a:t>
            </a:r>
            <a:r>
              <a:rPr lang="es-CO" dirty="0">
                <a:solidFill>
                  <a:schemeClr val="bg1"/>
                </a:solidFill>
              </a:rPr>
              <a:t>nueve años, y la carga continuaba pesando sobre su alma, hasta que en 1831 expuso por primera vez en público las razones de su fe...</a:t>
            </a:r>
          </a:p>
          <a:p>
            <a:endParaRPr lang="es-CO" dirty="0"/>
          </a:p>
        </p:txBody>
      </p:sp>
    </p:spTree>
    <p:extLst>
      <p:ext uri="{BB962C8B-B14F-4D97-AF65-F5344CB8AC3E}">
        <p14:creationId xmlns:p14="http://schemas.microsoft.com/office/powerpoint/2010/main" val="333222980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20000"/>
              <a:lumOff val="80000"/>
            </a:schemeClr>
          </a:solidFill>
        </p:spPr>
        <p:txBody>
          <a:bodyPr>
            <a:normAutofit/>
          </a:bodyPr>
          <a:lstStyle/>
          <a:p>
            <a:r>
              <a:rPr lang="es-CO" b="1" i="1" dirty="0" smtClean="0">
                <a:solidFill>
                  <a:srgbClr val="FF0000"/>
                </a:solidFill>
              </a:rPr>
              <a:t>5. </a:t>
            </a:r>
            <a:r>
              <a:rPr lang="es-CO" b="1" u="sng" dirty="0" smtClean="0"/>
              <a:t>Comienza </a:t>
            </a:r>
            <a:r>
              <a:rPr lang="es-CO" b="1" u="sng" dirty="0"/>
              <a:t>un despertar </a:t>
            </a:r>
            <a:r>
              <a:rPr lang="es-CO" b="1" u="sng" dirty="0" smtClean="0"/>
              <a:t>religioso</a:t>
            </a:r>
            <a:endParaRPr lang="es-CO" b="1" u="sng" dirty="0"/>
          </a:p>
        </p:txBody>
      </p:sp>
      <p:sp>
        <p:nvSpPr>
          <p:cNvPr id="3" name="2 Marcador de contenido"/>
          <p:cNvSpPr>
            <a:spLocks noGrp="1"/>
          </p:cNvSpPr>
          <p:nvPr>
            <p:ph idx="1"/>
          </p:nvPr>
        </p:nvSpPr>
        <p:spPr>
          <a:xfrm>
            <a:off x="457200" y="1600200"/>
            <a:ext cx="8229600" cy="4965794"/>
          </a:xfrm>
        </p:spPr>
        <p:txBody>
          <a:bodyPr>
            <a:normAutofit fontScale="77500" lnSpcReduction="20000"/>
          </a:bodyPr>
          <a:lstStyle/>
          <a:p>
            <a:pPr marL="0" indent="0" algn="ctr">
              <a:buNone/>
            </a:pPr>
            <a:r>
              <a:rPr lang="es-CO" dirty="0" smtClean="0"/>
              <a:t>Sólo </a:t>
            </a:r>
            <a:r>
              <a:rPr lang="es-CO" dirty="0"/>
              <a:t>al pedido de sus hermanos, en cuyas palabras creyó oír el llamado de Dios, se debió que Miller consintiera en presentar sus opiniones en público. Ya tenía 50 años, no estando acostumbrado a hablar en público y se consideraba incapaz de hacer la obra que se esperaba de él. </a:t>
            </a:r>
            <a:endParaRPr lang="es-CO" dirty="0" smtClean="0"/>
          </a:p>
          <a:p>
            <a:pPr marL="0" indent="0" algn="ctr">
              <a:buNone/>
            </a:pPr>
            <a:r>
              <a:rPr lang="es-CO" dirty="0" smtClean="0"/>
              <a:t>Pero </a:t>
            </a:r>
            <a:r>
              <a:rPr lang="es-CO" dirty="0"/>
              <a:t>desde el principio sus labores fueron notablemente bendecidas para la salvación de las almas. Su primera conferencia fue seguida de un despertar religioso durante el cual </a:t>
            </a:r>
            <a:r>
              <a:rPr lang="es-CO" u="sng" dirty="0"/>
              <a:t>trece familias enteras</a:t>
            </a:r>
            <a:r>
              <a:rPr lang="es-CO" dirty="0"/>
              <a:t>, menos dos personas, fueron convertidas. Se lo instó inmediatamente a hablar en otros lugares, y casi en todas partes su trabajo resultaba en un reavivamiento de la obra del Señor. Los pecadores se convertían, los cristianos se </a:t>
            </a:r>
            <a:r>
              <a:rPr lang="es-CO" dirty="0" smtClean="0"/>
              <a:t>re consagraban </a:t>
            </a:r>
            <a:r>
              <a:rPr lang="es-CO" dirty="0"/>
              <a:t>a Dios, y los deístas e incrédulos eran inducidos a reconocer la verdad de la Biblia y la religión cristiana. </a:t>
            </a:r>
          </a:p>
        </p:txBody>
      </p:sp>
    </p:spTree>
    <p:extLst>
      <p:ext uri="{BB962C8B-B14F-4D97-AF65-F5344CB8AC3E}">
        <p14:creationId xmlns:p14="http://schemas.microsoft.com/office/powerpoint/2010/main" val="23639374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620688"/>
            <a:ext cx="7056784" cy="5760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872687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a:gradFill>
            <a:gsLst>
              <a:gs pos="0">
                <a:srgbClr val="FFEFD1"/>
              </a:gs>
              <a:gs pos="64999">
                <a:srgbClr val="F0EBD5"/>
              </a:gs>
              <a:gs pos="100000">
                <a:srgbClr val="D1C39F"/>
              </a:gs>
            </a:gsLst>
            <a:lin ang="5400000" scaled="0"/>
          </a:gradFill>
        </p:spPr>
        <p:txBody>
          <a:bodyPr>
            <a:normAutofit fontScale="92500" lnSpcReduction="10000"/>
          </a:bodyPr>
          <a:lstStyle/>
          <a:p>
            <a:pPr marL="0" indent="0" algn="ctr">
              <a:buNone/>
            </a:pPr>
            <a:r>
              <a:rPr lang="es-CO" sz="2800" dirty="0"/>
              <a:t>El testimonio de aquellos entre quienes trabajaba era: “</a:t>
            </a:r>
            <a:r>
              <a:rPr lang="es-CO" sz="2800" b="1" dirty="0">
                <a:latin typeface="Agency FB" pitchFamily="34" charset="0"/>
              </a:rPr>
              <a:t>Alcanza a una clase de intelectos que no están dentro de la influencia de otros hombres</a:t>
            </a:r>
            <a:r>
              <a:rPr lang="es-CO" sz="2800" dirty="0"/>
              <a:t>”. </a:t>
            </a:r>
            <a:r>
              <a:rPr lang="es-CO" sz="2800" u="sng" dirty="0">
                <a:solidFill>
                  <a:srgbClr val="FF0000"/>
                </a:solidFill>
              </a:rPr>
              <a:t>Bliss, Memoirs of Wm. Miller [Memorias de G. </a:t>
            </a:r>
            <a:r>
              <a:rPr lang="es-CO" sz="2800" u="sng" dirty="0" smtClean="0">
                <a:solidFill>
                  <a:srgbClr val="FF0000"/>
                </a:solidFill>
              </a:rPr>
              <a:t>Miller). 138</a:t>
            </a:r>
            <a:r>
              <a:rPr lang="es-CO" sz="2800" dirty="0"/>
              <a:t>. </a:t>
            </a:r>
            <a:endParaRPr lang="es-CO" sz="2800" dirty="0" smtClean="0"/>
          </a:p>
          <a:p>
            <a:pPr marL="0" indent="0" algn="ctr">
              <a:buNone/>
            </a:pPr>
            <a:r>
              <a:rPr lang="es-CO" sz="2800" dirty="0" smtClean="0"/>
              <a:t>Su </a:t>
            </a:r>
            <a:r>
              <a:rPr lang="es-CO" sz="2800" dirty="0"/>
              <a:t>predicación estaba pensada para despertar interés en los grandes asuntos de la religión y contrarrestar la mundanalidad y sensualidad crecientes de la época</a:t>
            </a:r>
            <a:r>
              <a:rPr lang="es-CO" sz="2800" dirty="0" smtClean="0"/>
              <a:t>.</a:t>
            </a:r>
          </a:p>
          <a:p>
            <a:pPr marL="0" indent="0" algn="ctr">
              <a:buNone/>
            </a:pPr>
            <a:endParaRPr lang="es-CO" sz="2800" dirty="0" smtClean="0"/>
          </a:p>
          <a:p>
            <a:pPr marL="0" indent="0" algn="ctr">
              <a:buNone/>
            </a:pPr>
            <a:r>
              <a:rPr lang="es-CO" sz="2800" dirty="0" smtClean="0"/>
              <a:t>En </a:t>
            </a:r>
            <a:r>
              <a:rPr lang="es-CO" sz="2800" dirty="0"/>
              <a:t>casi todas las ciudades se convertían los oyentes por veintenas y hasta por centenares. En muchos lugares se le abrían de par en par las iglesias protestantes de casi todas las denominaciones, y las invitaciones para trabajar en ellas le llegaban generalmente de los ministros de las diversas congregaciones. Tenía por regla invariable no trabajar donde no hubiese sido invitado; sin embargo, pronto vio que no le era posible atender siquiera la mitad de los pedidos que le llegaban.</a:t>
            </a:r>
          </a:p>
          <a:p>
            <a:endParaRPr lang="es-CO" dirty="0"/>
          </a:p>
          <a:p>
            <a:endParaRPr lang="es-CO" dirty="0"/>
          </a:p>
        </p:txBody>
      </p:sp>
    </p:spTree>
    <p:extLst>
      <p:ext uri="{BB962C8B-B14F-4D97-AF65-F5344CB8AC3E}">
        <p14:creationId xmlns:p14="http://schemas.microsoft.com/office/powerpoint/2010/main" val="105676313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accent6">
              <a:lumMod val="20000"/>
              <a:lumOff val="80000"/>
            </a:schemeClr>
          </a:solidFill>
        </p:spPr>
        <p:txBody>
          <a:bodyPr>
            <a:normAutofit fontScale="90000"/>
          </a:bodyPr>
          <a:lstStyle/>
          <a:p>
            <a:r>
              <a:rPr lang="es-CO" sz="4900" b="1" dirty="0" smtClean="0">
                <a:solidFill>
                  <a:srgbClr val="FF0000"/>
                </a:solidFill>
              </a:rPr>
              <a:t>6.</a:t>
            </a:r>
            <a:r>
              <a:rPr lang="es-CO" dirty="0" smtClean="0"/>
              <a:t> </a:t>
            </a:r>
            <a:r>
              <a:rPr lang="es-CO" b="1" u="sng" dirty="0" smtClean="0"/>
              <a:t>Evidencias </a:t>
            </a:r>
            <a:r>
              <a:rPr lang="es-CO" b="1" u="sng" dirty="0"/>
              <a:t>de la bendición divina</a:t>
            </a:r>
          </a:p>
        </p:txBody>
      </p:sp>
      <p:sp>
        <p:nvSpPr>
          <p:cNvPr id="3" name="2 Marcador de contenido"/>
          <p:cNvSpPr>
            <a:spLocks noGrp="1"/>
          </p:cNvSpPr>
          <p:nvPr>
            <p:ph idx="1"/>
          </p:nvPr>
        </p:nvSpPr>
        <p:spPr>
          <a:xfrm>
            <a:off x="457200" y="1600200"/>
            <a:ext cx="8229600" cy="4925144"/>
          </a:xfrm>
          <a:gradFill>
            <a:gsLst>
              <a:gs pos="0">
                <a:srgbClr val="FFEFD1"/>
              </a:gs>
              <a:gs pos="64999">
                <a:srgbClr val="F0EBD5"/>
              </a:gs>
              <a:gs pos="100000">
                <a:srgbClr val="D1C39F"/>
              </a:gs>
            </a:gsLst>
            <a:lin ang="5400000" scaled="0"/>
          </a:gradFill>
        </p:spPr>
        <p:txBody>
          <a:bodyPr>
            <a:normAutofit fontScale="85000" lnSpcReduction="10000"/>
          </a:bodyPr>
          <a:lstStyle/>
          <a:p>
            <a:pPr marL="0" indent="0" algn="ctr">
              <a:buNone/>
            </a:pPr>
            <a:r>
              <a:rPr lang="es-CO" dirty="0" smtClean="0"/>
              <a:t>Muchos </a:t>
            </a:r>
            <a:r>
              <a:rPr lang="es-CO" dirty="0"/>
              <a:t>que no aceptaban su modo de ver en cuanto a la fecha exacta del segundo advenimiento, estaban convencidos de la certeza y proximidad de la venida de Cristo y de que necesitaban prepararse para ella. </a:t>
            </a:r>
            <a:endParaRPr lang="es-CO" dirty="0" smtClean="0"/>
          </a:p>
          <a:p>
            <a:pPr marL="0" indent="0" algn="ctr">
              <a:buNone/>
            </a:pPr>
            <a:endParaRPr lang="es-CO" dirty="0" smtClean="0"/>
          </a:p>
          <a:p>
            <a:pPr marL="0" indent="0" algn="ctr">
              <a:buNone/>
            </a:pPr>
            <a:r>
              <a:rPr lang="es-CO" dirty="0" smtClean="0"/>
              <a:t>En </a:t>
            </a:r>
            <a:r>
              <a:rPr lang="es-CO" dirty="0"/>
              <a:t>algunas de las grandes ciudades, sus labores hicieron una impresión extraordinaria. </a:t>
            </a:r>
            <a:r>
              <a:rPr lang="es-CO" u="sng" dirty="0"/>
              <a:t>Los taberneros abandonaban su negocio y convertían sus establecimientos en salas de culto</a:t>
            </a:r>
            <a:r>
              <a:rPr lang="es-CO" dirty="0"/>
              <a:t>; </a:t>
            </a:r>
            <a:r>
              <a:rPr lang="es-CO" u="sng" dirty="0"/>
              <a:t>las casas de juegos cerraban</a:t>
            </a:r>
            <a:r>
              <a:rPr lang="es-CO" dirty="0"/>
              <a:t>; </a:t>
            </a:r>
            <a:r>
              <a:rPr lang="es-CO" u="sng" dirty="0"/>
              <a:t>incrédulos, deístas, universalistas y hasta libertinos empedernidos</a:t>
            </a:r>
            <a:r>
              <a:rPr lang="es-CO" dirty="0"/>
              <a:t> -</a:t>
            </a:r>
            <a:r>
              <a:rPr lang="es-CO" dirty="0">
                <a:latin typeface="Agency FB" pitchFamily="34" charset="0"/>
              </a:rPr>
              <a:t>algunos de los cuales no habían entrado en algún lugar de culto por años</a:t>
            </a:r>
            <a:r>
              <a:rPr lang="es-CO" dirty="0"/>
              <a:t>- </a:t>
            </a:r>
            <a:r>
              <a:rPr lang="es-CO" u="sng" dirty="0"/>
              <a:t>se corregían</a:t>
            </a:r>
            <a:r>
              <a:rPr lang="es-CO" dirty="0"/>
              <a:t>. </a:t>
            </a:r>
          </a:p>
          <a:p>
            <a:endParaRPr lang="es-CO" dirty="0"/>
          </a:p>
          <a:p>
            <a:endParaRPr lang="es-CO" dirty="0"/>
          </a:p>
        </p:txBody>
      </p:sp>
    </p:spTree>
    <p:extLst>
      <p:ext uri="{BB962C8B-B14F-4D97-AF65-F5344CB8AC3E}">
        <p14:creationId xmlns:p14="http://schemas.microsoft.com/office/powerpoint/2010/main" val="65416470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gradFill>
            <a:gsLst>
              <a:gs pos="0">
                <a:srgbClr val="FFEFD1"/>
              </a:gs>
              <a:gs pos="64999">
                <a:srgbClr val="F0EBD5"/>
              </a:gs>
              <a:gs pos="100000">
                <a:srgbClr val="D1C39F"/>
              </a:gs>
            </a:gsLst>
            <a:lin ang="5400000" scaled="0"/>
          </a:gradFill>
        </p:spPr>
        <p:txBody>
          <a:bodyPr>
            <a:normAutofit fontScale="92500" lnSpcReduction="10000"/>
          </a:bodyPr>
          <a:lstStyle/>
          <a:p>
            <a:pPr marL="0" indent="0" algn="ctr">
              <a:buNone/>
            </a:pPr>
            <a:r>
              <a:rPr lang="es-CO" sz="2800" dirty="0"/>
              <a:t>Las diversas denominaciones establecían reuniones de oración en diferentes barrios, a casi cualquier hora, y los hombres de negocios se reunían al mediodía para orar y cantar. </a:t>
            </a:r>
            <a:endParaRPr lang="es-CO" sz="2800" dirty="0" smtClean="0"/>
          </a:p>
          <a:p>
            <a:pPr marL="0" indent="0" algn="ctr">
              <a:buNone/>
            </a:pPr>
            <a:endParaRPr lang="es-CO" sz="2800" dirty="0" smtClean="0"/>
          </a:p>
          <a:p>
            <a:pPr marL="0" indent="0" algn="ctr">
              <a:buNone/>
            </a:pPr>
            <a:r>
              <a:rPr lang="es-CO" sz="2800" dirty="0" smtClean="0"/>
              <a:t>No </a:t>
            </a:r>
            <a:r>
              <a:rPr lang="es-CO" sz="2800" dirty="0"/>
              <a:t>se notaba excitación extravagante, sino que una solemnidad casi total ocupaba la mente de la gente. La obra de Miller, como la de los primeros reformadores, tendía más a convencer el entendimiento y despertar la conciencia que meramente excitar las emociones</a:t>
            </a:r>
            <a:r>
              <a:rPr lang="es-CO" sz="2800" dirty="0" smtClean="0"/>
              <a:t>.</a:t>
            </a:r>
          </a:p>
          <a:p>
            <a:pPr marL="0" indent="0" algn="ctr">
              <a:buNone/>
            </a:pPr>
            <a:endParaRPr lang="es-CO" sz="2800" dirty="0" smtClean="0"/>
          </a:p>
          <a:p>
            <a:pPr marL="0" indent="0" algn="ctr">
              <a:buNone/>
            </a:pPr>
            <a:r>
              <a:rPr lang="es-CO" sz="2800" dirty="0" smtClean="0"/>
              <a:t>En </a:t>
            </a:r>
            <a:r>
              <a:rPr lang="es-CO" sz="2800" dirty="0"/>
              <a:t>1833 Miller recibió de la Iglesia Bautista, de la cual era miembro, una licencia que lo autorizaba para predicar. Además, un buen número de los ministros de su denominación aprobaban su obra, y con su sanción formal él prosiguió sus labores. </a:t>
            </a:r>
          </a:p>
          <a:p>
            <a:endParaRPr lang="es-CO" dirty="0"/>
          </a:p>
        </p:txBody>
      </p:sp>
    </p:spTree>
    <p:extLst>
      <p:ext uri="{BB962C8B-B14F-4D97-AF65-F5344CB8AC3E}">
        <p14:creationId xmlns:p14="http://schemas.microsoft.com/office/powerpoint/2010/main" val="142464226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80">
                                          <p:stCondLst>
                                            <p:cond delay="0"/>
                                          </p:stCondLst>
                                        </p:cTn>
                                        <p:tgtEl>
                                          <p:spTgt spid="3">
                                            <p:txEl>
                                              <p:pRg st="4" end="4"/>
                                            </p:txEl>
                                          </p:spTgt>
                                        </p:tgtEl>
                                      </p:cBhvr>
                                    </p:animEffect>
                                    <p:anim calcmode="lin" valueType="num">
                                      <p:cBhvr>
                                        <p:cTn id="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4" end="4"/>
                                            </p:txEl>
                                          </p:spTgt>
                                        </p:tgtEl>
                                      </p:cBhvr>
                                      <p:to x="100000" y="60000"/>
                                    </p:animScale>
                                    <p:animScale>
                                      <p:cBhvr>
                                        <p:cTn id="14" dur="166" decel="50000">
                                          <p:stCondLst>
                                            <p:cond delay="676"/>
                                          </p:stCondLst>
                                        </p:cTn>
                                        <p:tgtEl>
                                          <p:spTgt spid="3">
                                            <p:txEl>
                                              <p:pRg st="4" end="4"/>
                                            </p:txEl>
                                          </p:spTgt>
                                        </p:tgtEl>
                                      </p:cBhvr>
                                      <p:to x="100000" y="100000"/>
                                    </p:animScale>
                                    <p:animScale>
                                      <p:cBhvr>
                                        <p:cTn id="15" dur="26">
                                          <p:stCondLst>
                                            <p:cond delay="1312"/>
                                          </p:stCondLst>
                                        </p:cTn>
                                        <p:tgtEl>
                                          <p:spTgt spid="3">
                                            <p:txEl>
                                              <p:pRg st="4" end="4"/>
                                            </p:txEl>
                                          </p:spTgt>
                                        </p:tgtEl>
                                      </p:cBhvr>
                                      <p:to x="100000" y="80000"/>
                                    </p:animScale>
                                    <p:animScale>
                                      <p:cBhvr>
                                        <p:cTn id="16" dur="166" decel="50000">
                                          <p:stCondLst>
                                            <p:cond delay="1338"/>
                                          </p:stCondLst>
                                        </p:cTn>
                                        <p:tgtEl>
                                          <p:spTgt spid="3">
                                            <p:txEl>
                                              <p:pRg st="4" end="4"/>
                                            </p:txEl>
                                          </p:spTgt>
                                        </p:tgtEl>
                                      </p:cBhvr>
                                      <p:to x="100000" y="100000"/>
                                    </p:animScale>
                                    <p:animScale>
                                      <p:cBhvr>
                                        <p:cTn id="17" dur="26">
                                          <p:stCondLst>
                                            <p:cond delay="1642"/>
                                          </p:stCondLst>
                                        </p:cTn>
                                        <p:tgtEl>
                                          <p:spTgt spid="3">
                                            <p:txEl>
                                              <p:pRg st="4" end="4"/>
                                            </p:txEl>
                                          </p:spTgt>
                                        </p:tgtEl>
                                      </p:cBhvr>
                                      <p:to x="100000" y="90000"/>
                                    </p:animScale>
                                    <p:animScale>
                                      <p:cBhvr>
                                        <p:cTn id="18" dur="166" decel="50000">
                                          <p:stCondLst>
                                            <p:cond delay="1668"/>
                                          </p:stCondLst>
                                        </p:cTn>
                                        <p:tgtEl>
                                          <p:spTgt spid="3">
                                            <p:txEl>
                                              <p:pRg st="4" end="4"/>
                                            </p:txEl>
                                          </p:spTgt>
                                        </p:tgtEl>
                                      </p:cBhvr>
                                      <p:to x="100000" y="100000"/>
                                    </p:animScale>
                                    <p:animScale>
                                      <p:cBhvr>
                                        <p:cTn id="19" dur="26">
                                          <p:stCondLst>
                                            <p:cond delay="1808"/>
                                          </p:stCondLst>
                                        </p:cTn>
                                        <p:tgtEl>
                                          <p:spTgt spid="3">
                                            <p:txEl>
                                              <p:pRg st="4" end="4"/>
                                            </p:txEl>
                                          </p:spTgt>
                                        </p:tgtEl>
                                      </p:cBhvr>
                                      <p:to x="100000" y="95000"/>
                                    </p:animScale>
                                    <p:animScale>
                                      <p:cBhvr>
                                        <p:cTn id="20"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76672"/>
            <a:ext cx="8136904" cy="6048672"/>
          </a:xfrm>
          <a:gradFill>
            <a:gsLst>
              <a:gs pos="0">
                <a:srgbClr val="FFEFD1"/>
              </a:gs>
              <a:gs pos="64999">
                <a:srgbClr val="F0EBD5"/>
              </a:gs>
              <a:gs pos="100000">
                <a:srgbClr val="D1C39F"/>
              </a:gs>
            </a:gsLst>
            <a:lin ang="5400000" scaled="0"/>
          </a:gradFill>
        </p:spPr>
        <p:txBody>
          <a:bodyPr>
            <a:normAutofit fontScale="92500" lnSpcReduction="10000"/>
          </a:bodyPr>
          <a:lstStyle/>
          <a:p>
            <a:pPr marL="0" indent="0" algn="ctr">
              <a:buNone/>
            </a:pPr>
            <a:r>
              <a:rPr lang="es-CO" sz="2800" dirty="0" smtClean="0"/>
              <a:t>Viajaba </a:t>
            </a:r>
            <a:r>
              <a:rPr lang="es-CO" sz="2800" dirty="0"/>
              <a:t>y predicaba sin descanso, si bien sus labores personales se limitaban principalmente a los Estados del este y el centro de Norteamérica. </a:t>
            </a:r>
            <a:endParaRPr lang="es-CO" sz="2800" dirty="0" smtClean="0"/>
          </a:p>
          <a:p>
            <a:pPr marL="0" indent="0" algn="ctr">
              <a:buNone/>
            </a:pPr>
            <a:endParaRPr lang="es-CO" sz="2800" dirty="0" smtClean="0"/>
          </a:p>
          <a:p>
            <a:pPr marL="0" indent="0" algn="ctr">
              <a:buNone/>
            </a:pPr>
            <a:r>
              <a:rPr lang="es-CO" sz="2800" dirty="0" smtClean="0"/>
              <a:t>Durante </a:t>
            </a:r>
            <a:r>
              <a:rPr lang="es-CO" sz="2800" dirty="0"/>
              <a:t>varios años sufragó él mismo todos sus gastos de su bolsillo, y ni aun más tarde se le costearon nunca por completo los gastos de viaje a los puntos adonde se lo invitaba. De modo que, lejos de reportarle provecho pecuniario, sus labores públicas constituían un pesado gravamen para su fortuna particular, que fue menguando durante ese período de su vida. </a:t>
            </a:r>
            <a:endParaRPr lang="es-CO" sz="2800" dirty="0" smtClean="0"/>
          </a:p>
          <a:p>
            <a:pPr marL="0" indent="0" algn="ctr">
              <a:buNone/>
            </a:pPr>
            <a:endParaRPr lang="es-CO" sz="2800" dirty="0" smtClean="0"/>
          </a:p>
          <a:p>
            <a:pPr marL="0" indent="0" algn="ctr">
              <a:buNone/>
            </a:pPr>
            <a:r>
              <a:rPr lang="es-CO" sz="2800" dirty="0" smtClean="0"/>
              <a:t>Era </a:t>
            </a:r>
            <a:r>
              <a:rPr lang="es-CO" sz="2800" dirty="0"/>
              <a:t>padre de una familia numerosa, pero como todos eran frugales y diligentes, su finca rural bastaba para el sustento de todos ellos.</a:t>
            </a:r>
          </a:p>
          <a:p>
            <a:endParaRPr lang="es-CO" dirty="0"/>
          </a:p>
        </p:txBody>
      </p:sp>
    </p:spTree>
    <p:extLst>
      <p:ext uri="{BB962C8B-B14F-4D97-AF65-F5344CB8AC3E}">
        <p14:creationId xmlns:p14="http://schemas.microsoft.com/office/powerpoint/2010/main" val="2836090655"/>
      </p:ext>
    </p:extLst>
  </p:cSld>
  <p:clrMapOvr>
    <a:masterClrMapping/>
  </p:clrMapOvr>
  <p:transition spd="slow">
    <p:randomBar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20000"/>
              <a:lumOff val="80000"/>
            </a:schemeClr>
          </a:solidFill>
        </p:spPr>
        <p:txBody>
          <a:bodyPr/>
          <a:lstStyle/>
          <a:p>
            <a:r>
              <a:rPr lang="es-CO" sz="4800" b="1" dirty="0" smtClean="0">
                <a:solidFill>
                  <a:srgbClr val="FF0000"/>
                </a:solidFill>
              </a:rPr>
              <a:t>7. </a:t>
            </a:r>
            <a:r>
              <a:rPr lang="es-CO" b="1" u="sng" dirty="0" smtClean="0"/>
              <a:t>La </a:t>
            </a:r>
            <a:r>
              <a:rPr lang="es-CO" b="1" u="sng" dirty="0"/>
              <a:t>última de las señales</a:t>
            </a:r>
          </a:p>
        </p:txBody>
      </p:sp>
      <p:sp>
        <p:nvSpPr>
          <p:cNvPr id="3" name="2 Marcador de contenido"/>
          <p:cNvSpPr>
            <a:spLocks noGrp="1"/>
          </p:cNvSpPr>
          <p:nvPr>
            <p:ph idx="1"/>
          </p:nvPr>
        </p:nvSpPr>
        <p:spPr>
          <a:xfrm>
            <a:off x="457200" y="1600201"/>
            <a:ext cx="5698976" cy="2476872"/>
          </a:xfrm>
          <a:solidFill>
            <a:schemeClr val="accent4">
              <a:lumMod val="20000"/>
              <a:lumOff val="80000"/>
            </a:schemeClr>
          </a:solidFill>
        </p:spPr>
        <p:txBody>
          <a:bodyPr>
            <a:normAutofit fontScale="92500"/>
          </a:bodyPr>
          <a:lstStyle/>
          <a:p>
            <a:pPr marL="0" indent="0">
              <a:buNone/>
            </a:pPr>
            <a:r>
              <a:rPr lang="es-CO" sz="2800" dirty="0" smtClean="0"/>
              <a:t>En </a:t>
            </a:r>
            <a:r>
              <a:rPr lang="es-CO" sz="2800" dirty="0"/>
              <a:t>1833, dos años después que Miller comenzara a presentar en público las evidencias de la pronta venida de Cristo, apareció la última de las señales prometidas por el Salvador como precursoras de su segunda venida. </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1700808"/>
            <a:ext cx="2343894"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4437112"/>
            <a:ext cx="8104534" cy="1938992"/>
          </a:xfrm>
          <a:prstGeom prst="rect">
            <a:avLst/>
          </a:prstGeom>
          <a:solidFill>
            <a:schemeClr val="accent4">
              <a:lumMod val="20000"/>
              <a:lumOff val="80000"/>
            </a:schemeClr>
          </a:solidFill>
        </p:spPr>
        <p:txBody>
          <a:bodyPr wrap="square">
            <a:spAutoFit/>
          </a:bodyPr>
          <a:lstStyle/>
          <a:p>
            <a:r>
              <a:rPr lang="es-CO" sz="2400" dirty="0"/>
              <a:t>Jesús había dicho: “</a:t>
            </a:r>
            <a:r>
              <a:rPr lang="es-CO" sz="2400" b="1" dirty="0">
                <a:latin typeface="Agency FB" pitchFamily="34" charset="0"/>
              </a:rPr>
              <a:t>Las estrellas caerán del cielo</a:t>
            </a:r>
            <a:r>
              <a:rPr lang="es-CO" sz="2400" dirty="0"/>
              <a:t>”. Y Juan, al recibir la visión de las escenas que anunciarían el día de Dios, declara en el Apocalipsis: “</a:t>
            </a:r>
            <a:r>
              <a:rPr lang="es-CO" sz="2400" b="1" dirty="0">
                <a:latin typeface="Agency FB" pitchFamily="34" charset="0"/>
              </a:rPr>
              <a:t>Las estrellas del cielo cayeron sobre la tierra, como la higuera deja caer sus higos cuando es sacudida por un fuerte viento</a:t>
            </a:r>
            <a:r>
              <a:rPr lang="es-CO" sz="2400" dirty="0"/>
              <a:t>”. </a:t>
            </a:r>
            <a:r>
              <a:rPr lang="es-CO" sz="2400" u="sng" dirty="0">
                <a:solidFill>
                  <a:srgbClr val="FF0000"/>
                </a:solidFill>
              </a:rPr>
              <a:t>Mateo 24:29; Apocalipsis 6:13</a:t>
            </a:r>
            <a:r>
              <a:rPr lang="es-CO" sz="2400" dirty="0"/>
              <a:t>. </a:t>
            </a:r>
          </a:p>
        </p:txBody>
      </p:sp>
    </p:spTree>
    <p:extLst>
      <p:ext uri="{BB962C8B-B14F-4D97-AF65-F5344CB8AC3E}">
        <p14:creationId xmlns:p14="http://schemas.microsoft.com/office/powerpoint/2010/main" val="419700588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randombar(horizontal)">
                                      <p:cBhvr>
                                        <p:cTn id="15" dur="500"/>
                                        <p:tgtEl>
                                          <p:spTgt spid="1026"/>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randombar(horizontal)">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620688"/>
            <a:ext cx="8244408" cy="5616624"/>
          </a:xfrm>
        </p:spPr>
        <p:txBody>
          <a:bodyPr>
            <a:normAutofit fontScale="92500" lnSpcReduction="10000"/>
          </a:bodyPr>
          <a:lstStyle/>
          <a:p>
            <a:pPr marL="0" indent="0" algn="ctr">
              <a:buNone/>
            </a:pPr>
            <a:endParaRPr lang="es-CO" dirty="0" smtClean="0"/>
          </a:p>
          <a:p>
            <a:pPr marL="0" indent="0" algn="ctr">
              <a:buNone/>
            </a:pPr>
            <a:r>
              <a:rPr lang="es-CO" dirty="0" smtClean="0"/>
              <a:t>Esta </a:t>
            </a:r>
            <a:r>
              <a:rPr lang="es-CO" dirty="0"/>
              <a:t>profecía se cumplió de modo sorprendente y pasmoso con la gran lluvia meteórica del 13 de noviembre de 1833. </a:t>
            </a:r>
            <a:endParaRPr lang="es-CO" dirty="0" smtClean="0"/>
          </a:p>
          <a:p>
            <a:pPr marL="0" indent="0" algn="ctr">
              <a:buNone/>
            </a:pPr>
            <a:r>
              <a:rPr lang="es-CO" dirty="0" smtClean="0"/>
              <a:t>Fue </a:t>
            </a:r>
            <a:r>
              <a:rPr lang="es-CO" dirty="0"/>
              <a:t>éste el más extenso y admirable espectáculo de estrellas fugaces que se haya registrado, pues </a:t>
            </a:r>
            <a:r>
              <a:rPr lang="es-CO" b="1" dirty="0" smtClean="0">
                <a:latin typeface="Agency FB" pitchFamily="34" charset="0"/>
              </a:rPr>
              <a:t>«¡</a:t>
            </a:r>
            <a:r>
              <a:rPr lang="es-CO" b="1" dirty="0">
                <a:latin typeface="Agency FB" pitchFamily="34" charset="0"/>
              </a:rPr>
              <a:t>sobre todos Estados Unidos el firmamento entero estuvo entonces, durante horas seguidas, en conmoción ígnea! No ha ocurrido jamás en este país, desde el tiempo de los primeros colonos, un fenómeno celestial que despertara tan grande admiración entre unos, ni tanto terror ni alarma entre </a:t>
            </a:r>
            <a:r>
              <a:rPr lang="es-CO" b="1" dirty="0" smtClean="0">
                <a:latin typeface="Agency FB" pitchFamily="34" charset="0"/>
              </a:rPr>
              <a:t>otros».</a:t>
            </a:r>
            <a:endParaRPr lang="es-CO" dirty="0"/>
          </a:p>
        </p:txBody>
      </p:sp>
    </p:spTree>
    <p:extLst>
      <p:ext uri="{BB962C8B-B14F-4D97-AF65-F5344CB8AC3E}">
        <p14:creationId xmlns:p14="http://schemas.microsoft.com/office/powerpoint/2010/main" val="10324470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fontScale="85000" lnSpcReduction="10000"/>
          </a:bodyPr>
          <a:lstStyle/>
          <a:p>
            <a:pPr marL="0" indent="0" algn="ctr">
              <a:buNone/>
            </a:pPr>
            <a:r>
              <a:rPr lang="es-CO" dirty="0" smtClean="0"/>
              <a:t>“</a:t>
            </a:r>
            <a:r>
              <a:rPr lang="es-CO" b="1" dirty="0">
                <a:latin typeface="Agency FB" pitchFamily="34" charset="0"/>
              </a:rPr>
              <a:t>Su sublimidad y terrible belleza quedan aún grabadas en la mente de muchos... Jamás cayó lluvia más tupida que ésa en que cayeron los meteoros hacia la Tierra; al este, al oeste, al norte y al sur era lo mismo. En una palabra, todo el cielo parecía en conmoción... El espectáculo, tal como está descrito en el Diario del profesor Silliman, fue visto por toda la América del Norte... Desde las dos de la madrugada hasta la plena claridad del día, en un firmamento perfectamente sereno y sin nubes, todo el cielo estuvo constantemente surcado por una lluvia incesante de cuerpos que brillaban de modo deslumbrador</a:t>
            </a:r>
            <a:r>
              <a:rPr lang="es-CO" dirty="0" smtClean="0"/>
              <a:t>”.</a:t>
            </a:r>
          </a:p>
          <a:p>
            <a:pPr marL="0" indent="0" algn="ctr">
              <a:buNone/>
            </a:pPr>
            <a:r>
              <a:rPr lang="es-CO" dirty="0" smtClean="0"/>
              <a:t> </a:t>
            </a:r>
          </a:p>
          <a:p>
            <a:pPr marL="0" indent="0" algn="ctr">
              <a:buNone/>
            </a:pPr>
            <a:r>
              <a:rPr lang="es-CO" dirty="0" smtClean="0">
                <a:solidFill>
                  <a:srgbClr val="FF0000"/>
                </a:solidFill>
              </a:rPr>
              <a:t>(</a:t>
            </a:r>
            <a:r>
              <a:rPr lang="es-CO" dirty="0">
                <a:solidFill>
                  <a:srgbClr val="FF0000"/>
                </a:solidFill>
              </a:rPr>
              <a:t>R. M. Devens, American Progress; o The Great Events of the Greatest Century [Progreso norteamericano. O los grandes eventos del siglo más grande], cap. 28, párr. 1-5).</a:t>
            </a:r>
          </a:p>
        </p:txBody>
      </p:sp>
    </p:spTree>
    <p:extLst>
      <p:ext uri="{BB962C8B-B14F-4D97-AF65-F5344CB8AC3E}">
        <p14:creationId xmlns:p14="http://schemas.microsoft.com/office/powerpoint/2010/main" val="92390577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77500" lnSpcReduction="20000"/>
          </a:bodyPr>
          <a:lstStyle/>
          <a:p>
            <a:pPr marL="0" indent="0" algn="ctr">
              <a:buNone/>
            </a:pPr>
            <a:r>
              <a:rPr lang="es-CO" dirty="0"/>
              <a:t>En el Journal of Commerce [Periódico de Comercio] de Nueva York del 14 de noviembre de 1833 se publicó un largo artículo referente a este fenómeno maravilloso, y en él se leía la siguiente declaración: </a:t>
            </a:r>
            <a:endParaRPr lang="es-CO" dirty="0" smtClean="0"/>
          </a:p>
          <a:p>
            <a:pPr marL="0" indent="0" algn="ctr">
              <a:buNone/>
            </a:pPr>
            <a:r>
              <a:rPr lang="es-CO" dirty="0" smtClean="0"/>
              <a:t>“</a:t>
            </a:r>
            <a:r>
              <a:rPr lang="es-CO" b="1" dirty="0">
                <a:latin typeface="Agency FB" pitchFamily="34" charset="0"/>
              </a:rPr>
              <a:t>Supongo que ningún filósofo ni erudito ha referido o registrado jamás un suceso como el de ayer por la mañana. Hace 1.800 años un profeta lo predijo con toda exactitud, si entendemos que las estrellas que cayeron eran estrellas errantes o fugaces... en el único sentido en el cual es posible que sea literalmente verdadero</a:t>
            </a:r>
            <a:r>
              <a:rPr lang="es-CO" dirty="0"/>
              <a:t>”.</a:t>
            </a:r>
          </a:p>
          <a:p>
            <a:pPr marL="0" indent="0" algn="ctr">
              <a:buNone/>
            </a:pPr>
            <a:r>
              <a:rPr lang="es-CO" dirty="0"/>
              <a:t>Así se desplegó la última de las señales de su venida, acerca de las cuales Jesús había expresado a sus discípulos: “</a:t>
            </a:r>
            <a:r>
              <a:rPr lang="es-CO" b="1" dirty="0">
                <a:latin typeface="Agency FB" pitchFamily="34" charset="0"/>
              </a:rPr>
              <a:t>Cuando viereis todas estas cosas, sabed que él está cerca, a las puertas</a:t>
            </a:r>
            <a:r>
              <a:rPr lang="es-CO" dirty="0"/>
              <a:t>”. </a:t>
            </a:r>
            <a:r>
              <a:rPr lang="es-CO" u="sng" dirty="0">
                <a:solidFill>
                  <a:srgbClr val="FF0000"/>
                </a:solidFill>
              </a:rPr>
              <a:t>Mateo 24:33, VM</a:t>
            </a:r>
            <a:r>
              <a:rPr lang="es-CO" dirty="0"/>
              <a:t>. </a:t>
            </a:r>
            <a:endParaRPr lang="es-CO" dirty="0" smtClean="0"/>
          </a:p>
          <a:p>
            <a:pPr marL="0" indent="0" algn="ctr">
              <a:buNone/>
            </a:pPr>
            <a:r>
              <a:rPr lang="es-CO" dirty="0" smtClean="0"/>
              <a:t>Después </a:t>
            </a:r>
            <a:r>
              <a:rPr lang="es-CO" dirty="0"/>
              <a:t>de estas señales Juan contempló, como gran acontecimiento inmediato, que el cielo desaparecía como un libro cuando es enrollado, mientras que la Tierra era sacudida, las montañas y las islas eran movidas de sus lugares, y los impíos, aterrorizados, trataban de esconderse de la presencia del Hijo del hombre. </a:t>
            </a:r>
            <a:r>
              <a:rPr lang="es-CO" u="sng" dirty="0">
                <a:solidFill>
                  <a:srgbClr val="FF0000"/>
                </a:solidFill>
              </a:rPr>
              <a:t>Apocalipsis 6:12-17.</a:t>
            </a:r>
          </a:p>
          <a:p>
            <a:pPr marL="0" indent="0">
              <a:buNone/>
            </a:pPr>
            <a:endParaRPr lang="es-CO" dirty="0"/>
          </a:p>
          <a:p>
            <a:endParaRPr lang="es-CO" dirty="0"/>
          </a:p>
        </p:txBody>
      </p:sp>
    </p:spTree>
    <p:extLst>
      <p:ext uri="{BB962C8B-B14F-4D97-AF65-F5344CB8AC3E}">
        <p14:creationId xmlns:p14="http://schemas.microsoft.com/office/powerpoint/2010/main" val="26203531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p:spPr>
        <p:txBody>
          <a:bodyPr>
            <a:normAutofit fontScale="92500" lnSpcReduction="10000"/>
          </a:bodyPr>
          <a:lstStyle/>
          <a:p>
            <a:pPr marL="0" indent="0" algn="ctr">
              <a:buNone/>
            </a:pPr>
            <a:r>
              <a:rPr lang="es-CO" dirty="0"/>
              <a:t>Muchos de los que presenciaron la caída de las estrellas la consideraron como un anunció del juicio venidero, “</a:t>
            </a:r>
            <a:r>
              <a:rPr lang="es-CO" b="1" dirty="0">
                <a:latin typeface="Agency FB" pitchFamily="34" charset="0"/>
              </a:rPr>
              <a:t>como un tipo pavoroso, un precursor infalible, una señal misericordiosa, de ese día grande y terrible</a:t>
            </a:r>
            <a:r>
              <a:rPr lang="es-CO" dirty="0"/>
              <a:t>” </a:t>
            </a:r>
            <a:r>
              <a:rPr lang="es-CO" dirty="0">
                <a:solidFill>
                  <a:srgbClr val="FF0000"/>
                </a:solidFill>
              </a:rPr>
              <a:t>(“The Old Countryman” [El viejo labrador], en el Evening Advertiser [Proclamador Vespertino] de Portland, 26 de noviembre de 1833). </a:t>
            </a:r>
            <a:endParaRPr lang="es-CO" dirty="0" smtClean="0">
              <a:solidFill>
                <a:srgbClr val="FF0000"/>
              </a:solidFill>
            </a:endParaRPr>
          </a:p>
          <a:p>
            <a:pPr marL="0" indent="0" algn="ctr">
              <a:buNone/>
            </a:pPr>
            <a:endParaRPr lang="es-CO" dirty="0" smtClean="0"/>
          </a:p>
          <a:p>
            <a:pPr marL="0" indent="0" algn="ctr">
              <a:buNone/>
            </a:pPr>
            <a:r>
              <a:rPr lang="es-CO" dirty="0" smtClean="0"/>
              <a:t>Así </a:t>
            </a:r>
            <a:r>
              <a:rPr lang="es-CO" dirty="0"/>
              <a:t>fue dirigida la atención de la gente hacia el cumplimiento de la profecía, y muchos fueron inducidos a hacer caso de la advertencia del segundo advenimiento.</a:t>
            </a:r>
          </a:p>
        </p:txBody>
      </p:sp>
    </p:spTree>
    <p:extLst>
      <p:ext uri="{BB962C8B-B14F-4D97-AF65-F5344CB8AC3E}">
        <p14:creationId xmlns:p14="http://schemas.microsoft.com/office/powerpoint/2010/main" val="53326994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20000"/>
              <a:lumOff val="80000"/>
            </a:schemeClr>
          </a:solidFill>
        </p:spPr>
        <p:txBody>
          <a:bodyPr/>
          <a:lstStyle/>
          <a:p>
            <a:r>
              <a:rPr lang="es-CO" sz="4800" b="1" i="1" dirty="0" smtClean="0">
                <a:solidFill>
                  <a:srgbClr val="FF0000"/>
                </a:solidFill>
              </a:rPr>
              <a:t>8. </a:t>
            </a:r>
            <a:r>
              <a:rPr lang="es-CO" b="1" u="sng" dirty="0" smtClean="0"/>
              <a:t>La </a:t>
            </a:r>
            <a:r>
              <a:rPr lang="es-CO" b="1" u="sng" dirty="0"/>
              <a:t>Biblia y sólo la Biblia</a:t>
            </a:r>
          </a:p>
        </p:txBody>
      </p:sp>
      <p:sp>
        <p:nvSpPr>
          <p:cNvPr id="3" name="2 Marcador de contenido"/>
          <p:cNvSpPr>
            <a:spLocks noGrp="1"/>
          </p:cNvSpPr>
          <p:nvPr>
            <p:ph idx="1"/>
          </p:nvPr>
        </p:nvSpPr>
        <p:spPr>
          <a:xfrm>
            <a:off x="457200" y="1600200"/>
            <a:ext cx="8229600" cy="4915932"/>
          </a:xfrm>
        </p:spPr>
        <p:txBody>
          <a:bodyPr>
            <a:normAutofit fontScale="77500" lnSpcReduction="20000"/>
          </a:bodyPr>
          <a:lstStyle/>
          <a:p>
            <a:pPr marL="0" indent="0" algn="ctr">
              <a:buNone/>
            </a:pPr>
            <a:r>
              <a:rPr lang="es-CO" dirty="0" smtClean="0"/>
              <a:t>Guillermo </a:t>
            </a:r>
            <a:r>
              <a:rPr lang="es-CO" dirty="0"/>
              <a:t>Miller poseía facultades intelectuales poderosas, disciplinadas por la reflexión y el estudio; y a ellas añadió la sabiduría del cielo al conectarse con la Fuente de la sabiduría. </a:t>
            </a:r>
            <a:endParaRPr lang="es-CO" dirty="0" smtClean="0"/>
          </a:p>
          <a:p>
            <a:pPr marL="0" indent="0" algn="ctr">
              <a:buNone/>
            </a:pPr>
            <a:r>
              <a:rPr lang="es-CO" dirty="0" smtClean="0"/>
              <a:t>Era </a:t>
            </a:r>
            <a:r>
              <a:rPr lang="es-CO" dirty="0"/>
              <a:t>hombre de verdadero valer, que no podía menos que imponer respeto y granjearse el aprecio dondequiera que supiera estimarse la integridad de carácter y la excelencia moral. </a:t>
            </a:r>
            <a:endParaRPr lang="es-CO" dirty="0" smtClean="0"/>
          </a:p>
          <a:p>
            <a:pPr marL="0" indent="0" algn="ctr">
              <a:buNone/>
            </a:pPr>
            <a:r>
              <a:rPr lang="es-CO" dirty="0" smtClean="0"/>
              <a:t>Al </a:t>
            </a:r>
            <a:r>
              <a:rPr lang="es-CO" dirty="0"/>
              <a:t>unir verdadera bondad de corazón a la humildad cristiana y al dominio de sí mismo, era atento y afable para con todos, y siempre listo para escuchar las opiniones de los demás y pesar sus argumentos. Sin apasionamiento ni agitación, examinaba todas las teorías y doctrinas a la luz de la Palabra de Dios; y su sano juicio y profundo conocimiento de las Escrituras le permitían refutar el error y desenmascarar la falsedad.</a:t>
            </a:r>
          </a:p>
          <a:p>
            <a:endParaRPr lang="es-CO" dirty="0"/>
          </a:p>
        </p:txBody>
      </p:sp>
    </p:spTree>
    <p:extLst>
      <p:ext uri="{BB962C8B-B14F-4D97-AF65-F5344CB8AC3E}">
        <p14:creationId xmlns:p14="http://schemas.microsoft.com/office/powerpoint/2010/main" val="35605558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77500" lnSpcReduction="20000"/>
          </a:bodyPr>
          <a:lstStyle/>
          <a:p>
            <a:pPr marL="0" indent="0" algn="ctr">
              <a:buNone/>
            </a:pPr>
            <a:r>
              <a:rPr lang="es-CO" dirty="0"/>
              <a:t>Sin embargo no prosiguió su obra sin encontrar encarnizada oposición. Como les sucediera a los primeros reformadores, las verdades que proclamaba no eran recibidas favorablemente por los maestros religiosos. Como éstos no podían sostener sus posiciones apoyándose en las Escrituras, se vieron obligados a recurrir a los dichos y doctrinas de los hombres, a las tradiciones de los Padres. </a:t>
            </a:r>
            <a:endParaRPr lang="es-CO" dirty="0" smtClean="0"/>
          </a:p>
          <a:p>
            <a:pPr marL="0" indent="0" algn="ctr">
              <a:buNone/>
            </a:pPr>
            <a:endParaRPr lang="es-CO" dirty="0" smtClean="0"/>
          </a:p>
          <a:p>
            <a:pPr marL="0" indent="0" algn="ctr">
              <a:buNone/>
            </a:pPr>
            <a:r>
              <a:rPr lang="es-CO" dirty="0" smtClean="0"/>
              <a:t>Pero </a:t>
            </a:r>
            <a:r>
              <a:rPr lang="es-CO" dirty="0"/>
              <a:t>la Palabra de Dios era el único testimonio aceptado por los predicadores de la verdad del advenimiento. “</a:t>
            </a:r>
            <a:r>
              <a:rPr lang="es-CO" b="1" dirty="0">
                <a:latin typeface="Agency FB" pitchFamily="34" charset="0"/>
              </a:rPr>
              <a:t>La Biblia, y la Biblia sola</a:t>
            </a:r>
            <a:r>
              <a:rPr lang="es-CO" dirty="0"/>
              <a:t>”, era su consigna. </a:t>
            </a:r>
            <a:endParaRPr lang="es-CO" dirty="0" smtClean="0"/>
          </a:p>
          <a:p>
            <a:pPr marL="0" indent="0" algn="ctr">
              <a:buNone/>
            </a:pPr>
            <a:endParaRPr lang="es-CO" dirty="0" smtClean="0"/>
          </a:p>
          <a:p>
            <a:pPr marL="0" indent="0" algn="ctr">
              <a:buNone/>
            </a:pPr>
            <a:r>
              <a:rPr lang="es-CO" dirty="0" smtClean="0"/>
              <a:t>La </a:t>
            </a:r>
            <a:r>
              <a:rPr lang="es-CO" dirty="0"/>
              <a:t>falta de argumentos bíblicos por parte de sus adversarios era suplida por el ridículo y la burla. Tiempo, medios y talentos fueron empleados en difamar a aquellos cuyo único crimen consistía en esperar con gozo el regreso de su Señor, y en esforzarse por vivir vidas santas y en exhortar a los demás a que se preparasen para su aparición...</a:t>
            </a:r>
          </a:p>
          <a:p>
            <a:pPr marL="0" indent="0">
              <a:buNone/>
            </a:pPr>
            <a:endParaRPr lang="es-CO" dirty="0"/>
          </a:p>
          <a:p>
            <a:endParaRPr lang="es-CO" dirty="0"/>
          </a:p>
        </p:txBody>
      </p:sp>
    </p:spTree>
    <p:extLst>
      <p:ext uri="{BB962C8B-B14F-4D97-AF65-F5344CB8AC3E}">
        <p14:creationId xmlns:p14="http://schemas.microsoft.com/office/powerpoint/2010/main" val="195561139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2000"/>
                                        <p:tgtEl>
                                          <p:spTgt spid="3">
                                            <p:txEl>
                                              <p:pRg st="4" end="4"/>
                                            </p:txEl>
                                          </p:spTgt>
                                        </p:tgtEl>
                                      </p:cBhvr>
                                    </p:animEffect>
                                    <p:anim calcmode="lin" valueType="num">
                                      <p:cBhvr>
                                        <p:cTn id="8"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8424936" cy="5976664"/>
          </a:xfrm>
          <a:gradFill>
            <a:gsLst>
              <a:gs pos="0">
                <a:srgbClr val="FFEFD1"/>
              </a:gs>
              <a:gs pos="64999">
                <a:srgbClr val="F0EBD5"/>
              </a:gs>
              <a:gs pos="100000">
                <a:srgbClr val="D1C39F"/>
              </a:gs>
            </a:gsLst>
            <a:lin ang="5400000" scaled="0"/>
          </a:gradFill>
        </p:spPr>
        <p:txBody>
          <a:bodyPr>
            <a:normAutofit fontScale="62500" lnSpcReduction="20000"/>
          </a:bodyPr>
          <a:lstStyle/>
          <a:p>
            <a:pPr marL="0" indent="0">
              <a:buNone/>
            </a:pPr>
            <a:endParaRPr lang="es-CO" sz="4000" dirty="0" smtClean="0"/>
          </a:p>
          <a:p>
            <a:pPr marL="0" indent="0">
              <a:buNone/>
            </a:pPr>
            <a:r>
              <a:rPr lang="es-CO" sz="4000" dirty="0" smtClean="0"/>
              <a:t>El </a:t>
            </a:r>
            <a:r>
              <a:rPr lang="es-CO" sz="4000" dirty="0"/>
              <a:t>instigador de todo mal no trató únicamente de contrarrestar los efectos del mensaje del advenimiento, sino de destruir al mismo mensajero. </a:t>
            </a:r>
            <a:endParaRPr lang="es-CO" sz="4000" dirty="0" smtClean="0"/>
          </a:p>
          <a:p>
            <a:pPr marL="0" indent="0">
              <a:buNone/>
            </a:pPr>
            <a:endParaRPr lang="es-CO" sz="4000" dirty="0" smtClean="0"/>
          </a:p>
          <a:p>
            <a:pPr marL="0" indent="0">
              <a:buNone/>
            </a:pPr>
            <a:r>
              <a:rPr lang="es-CO" sz="4000" dirty="0" smtClean="0"/>
              <a:t>Miller </a:t>
            </a:r>
            <a:r>
              <a:rPr lang="es-CO" sz="4000" dirty="0"/>
              <a:t>hacía una aplicación práctica de la verdad bíblica a los corazones de sus oyentes -reprobaba sus pecados y turbaba su presunción-, y sus palabras claras y cortantes despertaron la animosidad de ellos. </a:t>
            </a:r>
            <a:r>
              <a:rPr lang="es-CO" sz="4000" b="1" u="sng" dirty="0">
                <a:solidFill>
                  <a:srgbClr val="0070C0"/>
                </a:solidFill>
              </a:rPr>
              <a:t>La oposición manifestada por los miembros de iglesia contra su mensaje envalentonó a las clases bajas a ir aún más allá; y enemigos conspiraron para quitarle la vida a su salida del lugar de reunión</a:t>
            </a:r>
            <a:r>
              <a:rPr lang="es-CO" sz="4000" dirty="0"/>
              <a:t>. </a:t>
            </a:r>
            <a:endParaRPr lang="es-CO" sz="4000" dirty="0" smtClean="0"/>
          </a:p>
          <a:p>
            <a:pPr marL="0" indent="0">
              <a:buNone/>
            </a:pPr>
            <a:endParaRPr lang="es-CO" sz="4000" dirty="0" smtClean="0"/>
          </a:p>
          <a:p>
            <a:pPr marL="0" indent="0">
              <a:buNone/>
            </a:pPr>
            <a:r>
              <a:rPr lang="es-CO" sz="4000" dirty="0" smtClean="0"/>
              <a:t>Pero </a:t>
            </a:r>
            <a:r>
              <a:rPr lang="es-CO" sz="4000" dirty="0"/>
              <a:t>hubo ángeles guardianes entre la multitud, y uno de ellos, bajo la forma de un hombre, tomó del brazo al siervo del Señor y lo puso a salvo del populacho furioso. Su obra aún no estaba terminada, y Satanás y sus emisarios se vieron frustrados en sus planes.</a:t>
            </a:r>
          </a:p>
          <a:p>
            <a:endParaRPr lang="es-CO" dirty="0"/>
          </a:p>
        </p:txBody>
      </p:sp>
    </p:spTree>
    <p:extLst>
      <p:ext uri="{BB962C8B-B14F-4D97-AF65-F5344CB8AC3E}">
        <p14:creationId xmlns:p14="http://schemas.microsoft.com/office/powerpoint/2010/main" val="4345415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2000"/>
                                        <p:tgtEl>
                                          <p:spTgt spid="3">
                                            <p:txEl>
                                              <p:pRg st="3" end="3"/>
                                            </p:txEl>
                                          </p:spTgt>
                                        </p:tgtEl>
                                      </p:cBhvr>
                                    </p:animEffect>
                                    <p:anim calcmode="lin" valueType="num">
                                      <p:cBhvr>
                                        <p:cTn id="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3" end="3"/>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fade">
                                      <p:cBhvr>
                                        <p:cTn id="12" dur="2000"/>
                                        <p:tgtEl>
                                          <p:spTgt spid="3">
                                            <p:txEl>
                                              <p:pRg st="5" end="5"/>
                                            </p:txEl>
                                          </p:spTgt>
                                        </p:tgtEl>
                                      </p:cBhvr>
                                    </p:animEffect>
                                    <p:anim calcmode="lin" valueType="num">
                                      <p:cBhvr>
                                        <p:cTn id="1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p:spPr>
        <p:txBody>
          <a:bodyPr>
            <a:normAutofit fontScale="85000" lnSpcReduction="10000"/>
          </a:bodyPr>
          <a:lstStyle/>
          <a:p>
            <a:pPr marL="0" indent="0">
              <a:buNone/>
            </a:pPr>
            <a:r>
              <a:rPr lang="es-CO" dirty="0"/>
              <a:t>A pesar de toda oposición, </a:t>
            </a:r>
            <a:r>
              <a:rPr lang="es-CO" b="1" u="sng" dirty="0"/>
              <a:t>el interés en el movimiento adventista siguió en aumento</a:t>
            </a:r>
            <a:r>
              <a:rPr lang="es-CO" dirty="0"/>
              <a:t>. De veintenas y centenas el número de los creyentes alcanzó a muchos miles. </a:t>
            </a:r>
            <a:endParaRPr lang="es-CO" dirty="0" smtClean="0"/>
          </a:p>
          <a:p>
            <a:pPr marL="0" indent="0">
              <a:buNone/>
            </a:pPr>
            <a:endParaRPr lang="es-CO" dirty="0" smtClean="0"/>
          </a:p>
          <a:p>
            <a:pPr marL="0" indent="0">
              <a:buNone/>
            </a:pPr>
            <a:r>
              <a:rPr lang="es-CO" b="1" dirty="0" smtClean="0">
                <a:solidFill>
                  <a:srgbClr val="FF0000"/>
                </a:solidFill>
              </a:rPr>
              <a:t>Las </a:t>
            </a:r>
            <a:r>
              <a:rPr lang="es-CO" b="1" dirty="0">
                <a:solidFill>
                  <a:srgbClr val="FF0000"/>
                </a:solidFill>
              </a:rPr>
              <a:t>diferentes iglesias se habían acrecentado notablemente, pero al poco tiempo el espíritu de oposición se manifestó hasta contra esos conversos, y las iglesias empezaron a tomar medidas disciplinarias con los que adoptaban los puntos de vista de Miller. </a:t>
            </a:r>
            <a:endParaRPr lang="es-CO" b="1" dirty="0" smtClean="0">
              <a:solidFill>
                <a:srgbClr val="FF0000"/>
              </a:solidFill>
            </a:endParaRPr>
          </a:p>
          <a:p>
            <a:pPr marL="0" indent="0">
              <a:buNone/>
            </a:pPr>
            <a:endParaRPr lang="es-CO" dirty="0"/>
          </a:p>
          <a:p>
            <a:pPr marL="0" indent="0">
              <a:buNone/>
            </a:pPr>
            <a:r>
              <a:rPr lang="es-CO" dirty="0" smtClean="0"/>
              <a:t>Eso </a:t>
            </a:r>
            <a:r>
              <a:rPr lang="es-CO" dirty="0"/>
              <a:t>indujo a Miller a una reacción por escrito, donde instó a los cristianos de todas las denominaciones a que, si sus doctrinas eran falsas, se lo probasen por medio de las Escrituras.</a:t>
            </a:r>
          </a:p>
          <a:p>
            <a:endParaRPr lang="es-CO" dirty="0"/>
          </a:p>
        </p:txBody>
      </p:sp>
    </p:spTree>
    <p:extLst>
      <p:ext uri="{BB962C8B-B14F-4D97-AF65-F5344CB8AC3E}">
        <p14:creationId xmlns:p14="http://schemas.microsoft.com/office/powerpoint/2010/main" val="18964937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80">
                                          <p:stCondLst>
                                            <p:cond delay="0"/>
                                          </p:stCondLst>
                                        </p:cTn>
                                        <p:tgtEl>
                                          <p:spTgt spid="3">
                                            <p:txEl>
                                              <p:pRg st="4" end="4"/>
                                            </p:txEl>
                                          </p:spTgt>
                                        </p:tgtEl>
                                      </p:cBhvr>
                                    </p:animEffect>
                                    <p:anim calcmode="lin" valueType="num">
                                      <p:cBhvr>
                                        <p:cTn id="2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4" end="4"/>
                                            </p:txEl>
                                          </p:spTgt>
                                        </p:tgtEl>
                                      </p:cBhvr>
                                      <p:to x="100000" y="60000"/>
                                    </p:animScale>
                                    <p:animScale>
                                      <p:cBhvr>
                                        <p:cTn id="30" dur="166" decel="50000">
                                          <p:stCondLst>
                                            <p:cond delay="676"/>
                                          </p:stCondLst>
                                        </p:cTn>
                                        <p:tgtEl>
                                          <p:spTgt spid="3">
                                            <p:txEl>
                                              <p:pRg st="4" end="4"/>
                                            </p:txEl>
                                          </p:spTgt>
                                        </p:tgtEl>
                                      </p:cBhvr>
                                      <p:to x="100000" y="100000"/>
                                    </p:animScale>
                                    <p:animScale>
                                      <p:cBhvr>
                                        <p:cTn id="31" dur="26">
                                          <p:stCondLst>
                                            <p:cond delay="1312"/>
                                          </p:stCondLst>
                                        </p:cTn>
                                        <p:tgtEl>
                                          <p:spTgt spid="3">
                                            <p:txEl>
                                              <p:pRg st="4" end="4"/>
                                            </p:txEl>
                                          </p:spTgt>
                                        </p:tgtEl>
                                      </p:cBhvr>
                                      <p:to x="100000" y="80000"/>
                                    </p:animScale>
                                    <p:animScale>
                                      <p:cBhvr>
                                        <p:cTn id="32" dur="166" decel="50000">
                                          <p:stCondLst>
                                            <p:cond delay="1338"/>
                                          </p:stCondLst>
                                        </p:cTn>
                                        <p:tgtEl>
                                          <p:spTgt spid="3">
                                            <p:txEl>
                                              <p:pRg st="4" end="4"/>
                                            </p:txEl>
                                          </p:spTgt>
                                        </p:tgtEl>
                                      </p:cBhvr>
                                      <p:to x="100000" y="100000"/>
                                    </p:animScale>
                                    <p:animScale>
                                      <p:cBhvr>
                                        <p:cTn id="33" dur="26">
                                          <p:stCondLst>
                                            <p:cond delay="1642"/>
                                          </p:stCondLst>
                                        </p:cTn>
                                        <p:tgtEl>
                                          <p:spTgt spid="3">
                                            <p:txEl>
                                              <p:pRg st="4" end="4"/>
                                            </p:txEl>
                                          </p:spTgt>
                                        </p:tgtEl>
                                      </p:cBhvr>
                                      <p:to x="100000" y="90000"/>
                                    </p:animScale>
                                    <p:animScale>
                                      <p:cBhvr>
                                        <p:cTn id="34" dur="166" decel="50000">
                                          <p:stCondLst>
                                            <p:cond delay="1668"/>
                                          </p:stCondLst>
                                        </p:cTn>
                                        <p:tgtEl>
                                          <p:spTgt spid="3">
                                            <p:txEl>
                                              <p:pRg st="4" end="4"/>
                                            </p:txEl>
                                          </p:spTgt>
                                        </p:tgtEl>
                                      </p:cBhvr>
                                      <p:to x="100000" y="100000"/>
                                    </p:animScale>
                                    <p:animScale>
                                      <p:cBhvr>
                                        <p:cTn id="35" dur="26">
                                          <p:stCondLst>
                                            <p:cond delay="1808"/>
                                          </p:stCondLst>
                                        </p:cTn>
                                        <p:tgtEl>
                                          <p:spTgt spid="3">
                                            <p:txEl>
                                              <p:pRg st="4" end="4"/>
                                            </p:txEl>
                                          </p:spTgt>
                                        </p:tgtEl>
                                      </p:cBhvr>
                                      <p:to x="100000" y="95000"/>
                                    </p:animScale>
                                    <p:animScale>
                                      <p:cBhvr>
                                        <p:cTn id="36"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5">
              <a:lumMod val="20000"/>
              <a:lumOff val="80000"/>
            </a:schemeClr>
          </a:solidFill>
        </p:spPr>
        <p:txBody>
          <a:bodyPr>
            <a:normAutofit fontScale="85000" lnSpcReduction="20000"/>
          </a:bodyPr>
          <a:lstStyle/>
          <a:p>
            <a:pPr marL="0" indent="0" algn="ctr">
              <a:buNone/>
            </a:pPr>
            <a:r>
              <a:rPr lang="es-CO" dirty="0"/>
              <a:t>Él decía: “¿</a:t>
            </a:r>
            <a:r>
              <a:rPr lang="es-CO" b="1" dirty="0"/>
              <a:t>Qué hemos creído que no se nos haya sido ordenado creer por la Palabra de Dios, y que ustedes mismos reconocen como la regla, la única regla de nuestra fe y conducta</a:t>
            </a:r>
            <a:r>
              <a:rPr lang="es-CO" dirty="0"/>
              <a:t>? </a:t>
            </a:r>
            <a:endParaRPr lang="es-CO" dirty="0" smtClean="0"/>
          </a:p>
          <a:p>
            <a:pPr marL="0" indent="0" algn="ctr">
              <a:buNone/>
            </a:pPr>
            <a:r>
              <a:rPr lang="es-CO" dirty="0" smtClean="0"/>
              <a:t>¿</a:t>
            </a:r>
            <a:r>
              <a:rPr lang="es-CO" b="1" dirty="0"/>
              <a:t>Qué hemos hecho para que se nos arrojasen tan virulentos cargos y diatribas desde el púlpito y la prensa, y para darles motivo para excluirnos a nosotros [los adventistas] de sus iglesias y comunión</a:t>
            </a:r>
            <a:r>
              <a:rPr lang="es-CO" dirty="0" smtClean="0"/>
              <a:t>?”</a:t>
            </a:r>
          </a:p>
          <a:p>
            <a:pPr marL="0" indent="0">
              <a:buNone/>
            </a:pPr>
            <a:endParaRPr lang="es-CO" dirty="0" smtClean="0"/>
          </a:p>
          <a:p>
            <a:pPr marL="0" indent="0" algn="ctr">
              <a:buNone/>
            </a:pPr>
            <a:r>
              <a:rPr lang="es-CO" dirty="0" smtClean="0"/>
              <a:t> «</a:t>
            </a:r>
            <a:r>
              <a:rPr lang="es-CO" dirty="0" smtClean="0">
                <a:latin typeface="Agency FB" pitchFamily="34" charset="0"/>
              </a:rPr>
              <a:t>Si </a:t>
            </a:r>
            <a:r>
              <a:rPr lang="es-CO" dirty="0">
                <a:latin typeface="Agency FB" pitchFamily="34" charset="0"/>
              </a:rPr>
              <a:t>estamos en el error, les ruego nos muestren en qué consiste nuestro error. Muéstrennos por la Palabra de Dios que estamos en el error; harto se nos ha ridiculizado, pero eso jamás podrá convencernos de que estamos en el error; la Palabra de Dios sola puede cambiar nuestro modo de ver. Nuestras conclusiones se formaron después de madura reflexión y mucha oración, a medida que veíamos las evidencias en las </a:t>
            </a:r>
            <a:r>
              <a:rPr lang="es-CO" dirty="0" smtClean="0">
                <a:latin typeface="Agency FB" pitchFamily="34" charset="0"/>
              </a:rPr>
              <a:t>Escrituras»</a:t>
            </a:r>
          </a:p>
          <a:p>
            <a:pPr marL="0" indent="0" algn="ctr">
              <a:buNone/>
            </a:pPr>
            <a:r>
              <a:rPr lang="es-CO" sz="2800" u="sng" dirty="0" smtClean="0">
                <a:solidFill>
                  <a:srgbClr val="FF0000"/>
                </a:solidFill>
                <a:latin typeface="Agency FB" pitchFamily="34" charset="0"/>
              </a:rPr>
              <a:t>Bliss</a:t>
            </a:r>
            <a:r>
              <a:rPr lang="es-CO" sz="2800" u="sng" dirty="0">
                <a:solidFill>
                  <a:srgbClr val="FF0000"/>
                </a:solidFill>
                <a:latin typeface="Agency FB" pitchFamily="34" charset="0"/>
              </a:rPr>
              <a:t>, Memoirs of Wm. Miller [Memorias de G. Miller</a:t>
            </a:r>
            <a:r>
              <a:rPr lang="es-CO" sz="2800" u="sng" dirty="0" smtClean="0">
                <a:solidFill>
                  <a:srgbClr val="FF0000"/>
                </a:solidFill>
                <a:latin typeface="Agency FB" pitchFamily="34" charset="0"/>
              </a:rPr>
              <a:t>). </a:t>
            </a:r>
            <a:r>
              <a:rPr lang="es-CO" sz="2800" u="sng" dirty="0" smtClean="0">
                <a:solidFill>
                  <a:srgbClr val="FF0000"/>
                </a:solidFill>
              </a:rPr>
              <a:t>250</a:t>
            </a:r>
            <a:r>
              <a:rPr lang="es-CO" sz="2800" u="sng" dirty="0">
                <a:solidFill>
                  <a:srgbClr val="FF0000"/>
                </a:solidFill>
              </a:rPr>
              <a:t>, 252</a:t>
            </a:r>
            <a:r>
              <a:rPr lang="es-CO" sz="2800" u="sng" dirty="0" smtClean="0">
                <a:solidFill>
                  <a:srgbClr val="FF0000"/>
                </a:solidFill>
              </a:rPr>
              <a:t>...</a:t>
            </a:r>
            <a:endParaRPr lang="es-CO" sz="2800" u="sng" dirty="0">
              <a:solidFill>
                <a:srgbClr val="FF0000"/>
              </a:solidFill>
            </a:endParaRPr>
          </a:p>
        </p:txBody>
      </p:sp>
    </p:spTree>
    <p:extLst>
      <p:ext uri="{BB962C8B-B14F-4D97-AF65-F5344CB8AC3E}">
        <p14:creationId xmlns:p14="http://schemas.microsoft.com/office/powerpoint/2010/main" val="37647893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0"/>
                                        <p:tgtEl>
                                          <p:spTgt spid="3">
                                            <p:txEl>
                                              <p:pRg st="3" end="3"/>
                                            </p:txEl>
                                          </p:spTgt>
                                        </p:tgtEl>
                                      </p:cBhvr>
                                    </p:animEffect>
                                    <p:anim calcmode="lin" valueType="num">
                                      <p:cBhvr>
                                        <p:cTn id="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20000"/>
              <a:lumOff val="80000"/>
            </a:schemeClr>
          </a:solidFill>
        </p:spPr>
        <p:txBody>
          <a:bodyPr/>
          <a:lstStyle/>
          <a:p>
            <a:r>
              <a:rPr lang="es-CO" sz="4800" b="1" i="1" dirty="0" smtClean="0">
                <a:solidFill>
                  <a:srgbClr val="FF0000"/>
                </a:solidFill>
              </a:rPr>
              <a:t>9. </a:t>
            </a:r>
            <a:r>
              <a:rPr lang="es-CO" b="1" u="sng" dirty="0" smtClean="0"/>
              <a:t>Reacciones </a:t>
            </a:r>
            <a:r>
              <a:rPr lang="es-CO" b="1" u="sng" dirty="0"/>
              <a:t>diferentes</a:t>
            </a:r>
          </a:p>
        </p:txBody>
      </p:sp>
      <p:sp>
        <p:nvSpPr>
          <p:cNvPr id="3" name="2 Marcador de contenido"/>
          <p:cNvSpPr>
            <a:spLocks noGrp="1"/>
          </p:cNvSpPr>
          <p:nvPr>
            <p:ph idx="1"/>
          </p:nvPr>
        </p:nvSpPr>
        <p:spPr>
          <a:xfrm>
            <a:off x="457200" y="1600200"/>
            <a:ext cx="8229600" cy="4925144"/>
          </a:xfrm>
          <a:solidFill>
            <a:schemeClr val="accent5">
              <a:lumMod val="20000"/>
              <a:lumOff val="80000"/>
            </a:schemeClr>
          </a:solidFill>
        </p:spPr>
        <p:txBody>
          <a:bodyPr>
            <a:normAutofit fontScale="77500" lnSpcReduction="20000"/>
          </a:bodyPr>
          <a:lstStyle/>
          <a:p>
            <a:pPr marL="0" indent="0" algn="ctr">
              <a:buNone/>
            </a:pPr>
            <a:r>
              <a:rPr lang="es-CO" dirty="0" smtClean="0"/>
              <a:t>¿</a:t>
            </a:r>
            <a:r>
              <a:rPr lang="es-CO" dirty="0"/>
              <a:t>Y por qué la doctrina y predicación de la segunda venida de Cristo fueron tan mal recibidas por las iglesias? </a:t>
            </a:r>
            <a:endParaRPr lang="es-CO" dirty="0" smtClean="0"/>
          </a:p>
          <a:p>
            <a:pPr marL="0" indent="0" algn="ctr">
              <a:buNone/>
            </a:pPr>
            <a:endParaRPr lang="es-CO" b="1" dirty="0" smtClean="0">
              <a:solidFill>
                <a:srgbClr val="FF0000"/>
              </a:solidFill>
            </a:endParaRPr>
          </a:p>
          <a:p>
            <a:pPr marL="0" indent="0" algn="ctr">
              <a:buNone/>
            </a:pPr>
            <a:r>
              <a:rPr lang="es-CO" b="1" dirty="0" smtClean="0">
                <a:solidFill>
                  <a:srgbClr val="FF0000"/>
                </a:solidFill>
              </a:rPr>
              <a:t>Si </a:t>
            </a:r>
            <a:r>
              <a:rPr lang="es-CO" b="1" dirty="0">
                <a:solidFill>
                  <a:srgbClr val="FF0000"/>
                </a:solidFill>
              </a:rPr>
              <a:t>bien el advenimiento del Señor trae desgracia y desolación a los impíos, para los justos está cargado de gozo y esperanza</a:t>
            </a:r>
            <a:r>
              <a:rPr lang="es-CO" dirty="0"/>
              <a:t>. </a:t>
            </a:r>
            <a:endParaRPr lang="es-CO" dirty="0" smtClean="0"/>
          </a:p>
          <a:p>
            <a:pPr marL="0" indent="0" algn="ctr">
              <a:buNone/>
            </a:pPr>
            <a:r>
              <a:rPr lang="es-CO" b="1" dirty="0" smtClean="0">
                <a:solidFill>
                  <a:srgbClr val="FF0000"/>
                </a:solidFill>
              </a:rPr>
              <a:t>Esta </a:t>
            </a:r>
            <a:r>
              <a:rPr lang="es-CO" b="1" dirty="0">
                <a:solidFill>
                  <a:srgbClr val="FF0000"/>
                </a:solidFill>
              </a:rPr>
              <a:t>gran verdad había sido el consuelo de los fieles siervos de Dios a través de los siglos; ¿por qué se convirtió, como su Autor, en “</a:t>
            </a:r>
            <a:r>
              <a:rPr lang="es-CO" b="1" dirty="0">
                <a:solidFill>
                  <a:srgbClr val="FF0000"/>
                </a:solidFill>
                <a:latin typeface="Agency FB" pitchFamily="34" charset="0"/>
              </a:rPr>
              <a:t>piedra de tropiezo y roca que hace caer</a:t>
            </a:r>
            <a:r>
              <a:rPr lang="es-CO" b="1" dirty="0">
                <a:solidFill>
                  <a:srgbClr val="FF0000"/>
                </a:solidFill>
              </a:rPr>
              <a:t>” para su profeso pueblo? </a:t>
            </a:r>
            <a:endParaRPr lang="es-CO" b="1" dirty="0" smtClean="0">
              <a:solidFill>
                <a:srgbClr val="FF0000"/>
              </a:solidFill>
            </a:endParaRPr>
          </a:p>
          <a:p>
            <a:pPr marL="0" indent="0" algn="ctr">
              <a:buNone/>
            </a:pPr>
            <a:endParaRPr lang="es-CO" dirty="0" smtClean="0"/>
          </a:p>
          <a:p>
            <a:pPr marL="0" indent="0" algn="ctr">
              <a:buNone/>
            </a:pPr>
            <a:r>
              <a:rPr lang="es-CO" dirty="0" smtClean="0"/>
              <a:t>Fue </a:t>
            </a:r>
            <a:r>
              <a:rPr lang="es-CO" dirty="0"/>
              <a:t>nuestro Señor mismo quien prometió a sus discípulos: “</a:t>
            </a:r>
            <a:r>
              <a:rPr lang="es-CO" b="1" dirty="0">
                <a:latin typeface="Agency FB" pitchFamily="34" charset="0"/>
              </a:rPr>
              <a:t>Cuando haya ido y os haya preparado un lugar, volveré y os tomaré con</a:t>
            </a:r>
            <a:r>
              <a:rPr lang="es-CO" dirty="0"/>
              <a:t>migo”. </a:t>
            </a:r>
            <a:r>
              <a:rPr lang="es-CO" u="sng" dirty="0">
                <a:solidFill>
                  <a:srgbClr val="FF0000"/>
                </a:solidFill>
              </a:rPr>
              <a:t>Juan 14:3. </a:t>
            </a:r>
          </a:p>
        </p:txBody>
      </p:sp>
    </p:spTree>
    <p:extLst>
      <p:ext uri="{BB962C8B-B14F-4D97-AF65-F5344CB8AC3E}">
        <p14:creationId xmlns:p14="http://schemas.microsoft.com/office/powerpoint/2010/main" val="54085083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32657"/>
            <a:ext cx="8229600" cy="2160240"/>
          </a:xfrm>
          <a:solidFill>
            <a:schemeClr val="accent1">
              <a:lumMod val="20000"/>
              <a:lumOff val="80000"/>
            </a:schemeClr>
          </a:solidFill>
        </p:spPr>
        <p:txBody>
          <a:bodyPr>
            <a:normAutofit fontScale="92500"/>
          </a:bodyPr>
          <a:lstStyle/>
          <a:p>
            <a:pPr marL="0" indent="0">
              <a:buNone/>
            </a:pPr>
            <a:r>
              <a:rPr lang="es-CO" dirty="0"/>
              <a:t>El compasivo Salvador fue quien, al prever el abandono y dolor de sus seguidores, encargó a los ángeles que los consolaran con la seguridad de que volvería en persona, así como había subido al cielo. </a:t>
            </a:r>
            <a:endParaRPr lang="es-CO" dirty="0" smtClean="0"/>
          </a:p>
        </p:txBody>
      </p:sp>
      <p:sp>
        <p:nvSpPr>
          <p:cNvPr id="4" name="3 Rectángulo"/>
          <p:cNvSpPr/>
          <p:nvPr/>
        </p:nvSpPr>
        <p:spPr>
          <a:xfrm>
            <a:off x="611560" y="2708920"/>
            <a:ext cx="5616624" cy="3416320"/>
          </a:xfrm>
          <a:prstGeom prst="rect">
            <a:avLst/>
          </a:prstGeom>
          <a:solidFill>
            <a:schemeClr val="accent1">
              <a:lumMod val="20000"/>
              <a:lumOff val="80000"/>
            </a:schemeClr>
          </a:solidFill>
        </p:spPr>
        <p:txBody>
          <a:bodyPr wrap="square">
            <a:spAutoFit/>
          </a:bodyPr>
          <a:lstStyle/>
          <a:p>
            <a:r>
              <a:rPr lang="es-CO" sz="2400" dirty="0"/>
              <a:t>Mientras los discípulos estaban mirando con ansia al cielo para percibir la última vislumbre de Aquel a quien amaban, fue atraída su atención por las palabras: “Varones galileos, ¿por qué os quedáis mirando así al cielo? Este mismo Jesús que ha sido tomado de vosotros al cielo, así vendrá del mismo modo que lo habéis visto ir al cielo”.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3068960"/>
            <a:ext cx="2592288"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927792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nodeType="withEffect">
                                  <p:stCondLst>
                                    <p:cond delay="0"/>
                                  </p:stCondLst>
                                  <p:childTnLst>
                                    <p:set>
                                      <p:cBhvr>
                                        <p:cTn id="11" dur="1" fill="hold">
                                          <p:stCondLst>
                                            <p:cond delay="0"/>
                                          </p:stCondLst>
                                        </p:cTn>
                                        <p:tgtEl>
                                          <p:spTgt spid="1026"/>
                                        </p:tgtEl>
                                        <p:attrNameLst>
                                          <p:attrName>style.visibility</p:attrName>
                                        </p:attrNameLst>
                                      </p:cBhvr>
                                      <p:to>
                                        <p:strVal val="visible"/>
                                      </p:to>
                                    </p:set>
                                    <p:anim calcmode="lin" valueType="num">
                                      <p:cBhvr>
                                        <p:cTn id="12" dur="500" fill="hold"/>
                                        <p:tgtEl>
                                          <p:spTgt spid="1026"/>
                                        </p:tgtEl>
                                        <p:attrNameLst>
                                          <p:attrName>ppt_w</p:attrName>
                                        </p:attrNameLst>
                                      </p:cBhvr>
                                      <p:tavLst>
                                        <p:tav tm="0">
                                          <p:val>
                                            <p:fltVal val="0"/>
                                          </p:val>
                                        </p:tav>
                                        <p:tav tm="100000">
                                          <p:val>
                                            <p:strVal val="#ppt_w"/>
                                          </p:val>
                                        </p:tav>
                                      </p:tavLst>
                                    </p:anim>
                                    <p:anim calcmode="lin" valueType="num">
                                      <p:cBhvr>
                                        <p:cTn id="13" dur="500" fill="hold"/>
                                        <p:tgtEl>
                                          <p:spTgt spid="1026"/>
                                        </p:tgtEl>
                                        <p:attrNameLst>
                                          <p:attrName>ppt_h</p:attrName>
                                        </p:attrNameLst>
                                      </p:cBhvr>
                                      <p:tavLst>
                                        <p:tav tm="0">
                                          <p:val>
                                            <p:fltVal val="0"/>
                                          </p:val>
                                        </p:tav>
                                        <p:tav tm="100000">
                                          <p:val>
                                            <p:strVal val="#ppt_h"/>
                                          </p:val>
                                        </p:tav>
                                      </p:tavLst>
                                    </p:anim>
                                    <p:animEffect transition="in" filter="fade">
                                      <p:cBhvr>
                                        <p:cTn id="14"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28592"/>
          </a:xfrm>
          <a:solidFill>
            <a:srgbClr val="002060"/>
          </a:solidFill>
        </p:spPr>
        <p:txBody>
          <a:bodyPr/>
          <a:lstStyle/>
          <a:p>
            <a:pPr marL="0" indent="0" algn="ctr">
              <a:buNone/>
            </a:pPr>
            <a:r>
              <a:rPr lang="es-CO" dirty="0" smtClean="0">
                <a:solidFill>
                  <a:srgbClr val="FFFF00"/>
                </a:solidFill>
              </a:rPr>
              <a:t>El </a:t>
            </a:r>
            <a:r>
              <a:rPr lang="es-CO" dirty="0">
                <a:solidFill>
                  <a:srgbClr val="FFFF00"/>
                </a:solidFill>
              </a:rPr>
              <a:t>mensaje de los ángeles reavivó la esperanza. “Volvieron a Jerusalén con gran gozo; y estaban siempre en el templo, alabando y bendiciendo a Dios”. </a:t>
            </a:r>
            <a:r>
              <a:rPr lang="es-CO" u="sng" dirty="0">
                <a:solidFill>
                  <a:srgbClr val="FFFF00"/>
                </a:solidFill>
              </a:rPr>
              <a:t>Lucas 24:52, 53</a:t>
            </a:r>
            <a:r>
              <a:rPr lang="es-CO" dirty="0">
                <a:solidFill>
                  <a:srgbClr val="FFFF00"/>
                </a:solidFill>
              </a:rPr>
              <a:t>. </a:t>
            </a:r>
            <a:endParaRPr lang="es-CO" dirty="0" smtClean="0">
              <a:solidFill>
                <a:srgbClr val="FFFF00"/>
              </a:solidFill>
            </a:endParaRPr>
          </a:p>
          <a:p>
            <a:pPr marL="0" indent="0" algn="ctr">
              <a:buNone/>
            </a:pPr>
            <a:endParaRPr lang="es-CO" dirty="0" smtClean="0">
              <a:solidFill>
                <a:srgbClr val="FFFF00"/>
              </a:solidFill>
            </a:endParaRPr>
          </a:p>
          <a:p>
            <a:pPr marL="0" indent="0" algn="ctr">
              <a:buNone/>
            </a:pPr>
            <a:r>
              <a:rPr lang="es-CO" dirty="0" smtClean="0">
                <a:solidFill>
                  <a:srgbClr val="FFFF00"/>
                </a:solidFill>
              </a:rPr>
              <a:t>No </a:t>
            </a:r>
            <a:r>
              <a:rPr lang="es-CO" dirty="0">
                <a:solidFill>
                  <a:srgbClr val="FFFF00"/>
                </a:solidFill>
              </a:rPr>
              <a:t>se alegraban de que Jesús se hubiese separado de ellos ni de que hubiesen sido dejados para luchar con las pruebas y tentaciones del mundo, sino porque los ángeles les habían asegurado que él volvería.</a:t>
            </a:r>
          </a:p>
        </p:txBody>
      </p:sp>
    </p:spTree>
    <p:extLst>
      <p:ext uri="{BB962C8B-B14F-4D97-AF65-F5344CB8AC3E}">
        <p14:creationId xmlns:p14="http://schemas.microsoft.com/office/powerpoint/2010/main" val="141707236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tx1"/>
          </a:solidFill>
        </p:spPr>
        <p:txBody>
          <a:bodyPr>
            <a:normAutofit fontScale="85000" lnSpcReduction="20000"/>
          </a:bodyPr>
          <a:lstStyle/>
          <a:p>
            <a:pPr marL="0" indent="0" algn="ctr">
              <a:buNone/>
            </a:pPr>
            <a:r>
              <a:rPr lang="es-CO" dirty="0">
                <a:solidFill>
                  <a:schemeClr val="bg1"/>
                </a:solidFill>
              </a:rPr>
              <a:t>La proclamación de la venida de Cristo debería ser ahora como lo expresado por los ángeles a los pastores de Belén: buenas nuevas de gran gozo. </a:t>
            </a:r>
            <a:endParaRPr lang="es-CO" dirty="0" smtClean="0">
              <a:solidFill>
                <a:schemeClr val="bg1"/>
              </a:solidFill>
            </a:endParaRPr>
          </a:p>
          <a:p>
            <a:pPr marL="0" indent="0" algn="ctr">
              <a:buNone/>
            </a:pPr>
            <a:endParaRPr lang="es-CO" dirty="0" smtClean="0">
              <a:solidFill>
                <a:schemeClr val="bg1"/>
              </a:solidFill>
            </a:endParaRPr>
          </a:p>
          <a:p>
            <a:pPr marL="0" indent="0" algn="ctr">
              <a:buNone/>
            </a:pPr>
            <a:r>
              <a:rPr lang="es-CO" b="1" dirty="0" smtClean="0">
                <a:solidFill>
                  <a:srgbClr val="FFFF00"/>
                </a:solidFill>
              </a:rPr>
              <a:t>Los </a:t>
            </a:r>
            <a:r>
              <a:rPr lang="es-CO" b="1" dirty="0">
                <a:solidFill>
                  <a:srgbClr val="FFFF00"/>
                </a:solidFill>
              </a:rPr>
              <a:t>que aman verdaderamente al Salvador no pueden menos que recibir con aclamaciones de alegría el anunció fundado en la Palabra de Dios de que el Ser en quien se concentran sus esperanzas de vida eterna volverá, no para ser insultado, despreciado y rechazado como en su primer advenimiento, sino con poder y gloria para redimir a su pueblo. </a:t>
            </a:r>
            <a:endParaRPr lang="es-CO" b="1" dirty="0" smtClean="0">
              <a:solidFill>
                <a:srgbClr val="FFFF00"/>
              </a:solidFill>
            </a:endParaRPr>
          </a:p>
          <a:p>
            <a:pPr marL="0" indent="0" algn="ctr">
              <a:buNone/>
            </a:pPr>
            <a:endParaRPr lang="es-CO" dirty="0" smtClean="0">
              <a:solidFill>
                <a:schemeClr val="bg1"/>
              </a:solidFill>
            </a:endParaRPr>
          </a:p>
          <a:p>
            <a:pPr marL="0" indent="0" algn="ctr">
              <a:buNone/>
            </a:pPr>
            <a:r>
              <a:rPr lang="es-CO" dirty="0" smtClean="0">
                <a:solidFill>
                  <a:schemeClr val="bg1"/>
                </a:solidFill>
              </a:rPr>
              <a:t>Son </a:t>
            </a:r>
            <a:r>
              <a:rPr lang="es-CO" dirty="0">
                <a:solidFill>
                  <a:schemeClr val="bg1"/>
                </a:solidFill>
              </a:rPr>
              <a:t>los que no aman al Salvador quienes desean que no regrese; y no puede haber evidencia más concluyente de que las iglesias se han apartado de Dios que la irritación y la animosidad despertadas por este mensaje proveniente del Cielo.</a:t>
            </a:r>
          </a:p>
          <a:p>
            <a:endParaRPr lang="es-CO" dirty="0"/>
          </a:p>
          <a:p>
            <a:endParaRPr lang="es-CO" dirty="0"/>
          </a:p>
        </p:txBody>
      </p:sp>
    </p:spTree>
    <p:extLst>
      <p:ext uri="{BB962C8B-B14F-4D97-AF65-F5344CB8AC3E}">
        <p14:creationId xmlns:p14="http://schemas.microsoft.com/office/powerpoint/2010/main" val="28381288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Diagrama"/>
          <p:cNvGraphicFramePr/>
          <p:nvPr>
            <p:extLst>
              <p:ext uri="{D42A27DB-BD31-4B8C-83A1-F6EECF244321}">
                <p14:modId xmlns:p14="http://schemas.microsoft.com/office/powerpoint/2010/main" val="3781079135"/>
              </p:ext>
            </p:extLst>
          </p:nvPr>
        </p:nvGraphicFramePr>
        <p:xfrm>
          <a:off x="467544" y="692696"/>
          <a:ext cx="2530624" cy="56026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1"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47864" y="260648"/>
            <a:ext cx="5544616" cy="6192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57450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20000"/>
              <a:lumOff val="80000"/>
            </a:schemeClr>
          </a:solidFill>
        </p:spPr>
        <p:txBody>
          <a:bodyPr>
            <a:noAutofit/>
          </a:bodyPr>
          <a:lstStyle/>
          <a:p>
            <a:r>
              <a:rPr lang="es-CO" sz="3200" b="1" dirty="0" smtClean="0"/>
              <a:t>Los 6000 años de pecado ya casi concluyen: </a:t>
            </a:r>
            <a:br>
              <a:rPr lang="es-CO" sz="3200" b="1" dirty="0" smtClean="0"/>
            </a:br>
            <a:r>
              <a:rPr lang="es-CO" sz="3200" b="1" dirty="0" smtClean="0"/>
              <a:t>(ver el tema 542).</a:t>
            </a:r>
            <a:endParaRPr lang="es-CO" sz="3200" b="1"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1700808"/>
            <a:ext cx="5400600"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5132413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11560" y="476672"/>
            <a:ext cx="7930170" cy="5832648"/>
          </a:xfrm>
          <a:solidFill>
            <a:srgbClr val="0070C0"/>
          </a:solidFill>
        </p:spPr>
        <p:txBody>
          <a:bodyPr>
            <a:normAutofit fontScale="92500" lnSpcReduction="10000"/>
          </a:bodyPr>
          <a:lstStyle/>
          <a:p>
            <a:pPr marL="0" indent="0" algn="ctr">
              <a:buNone/>
            </a:pPr>
            <a:r>
              <a:rPr lang="es-CO" dirty="0">
                <a:solidFill>
                  <a:schemeClr val="bg1"/>
                </a:solidFill>
              </a:rPr>
              <a:t>Los que aceptaron la doctrina del advenimiento fueron despertados a la necesidad de arrepentirse y humillarse ante Dios. </a:t>
            </a:r>
            <a:endParaRPr lang="es-CO" dirty="0" smtClean="0">
              <a:solidFill>
                <a:schemeClr val="bg1"/>
              </a:solidFill>
            </a:endParaRPr>
          </a:p>
          <a:p>
            <a:pPr marL="0" indent="0" algn="ctr">
              <a:buNone/>
            </a:pPr>
            <a:endParaRPr lang="es-CO" dirty="0" smtClean="0">
              <a:solidFill>
                <a:schemeClr val="bg1"/>
              </a:solidFill>
            </a:endParaRPr>
          </a:p>
          <a:p>
            <a:pPr marL="0" indent="0" algn="ctr">
              <a:buNone/>
            </a:pPr>
            <a:r>
              <a:rPr lang="es-CO" dirty="0" smtClean="0">
                <a:solidFill>
                  <a:schemeClr val="bg1"/>
                </a:solidFill>
              </a:rPr>
              <a:t>Muchos </a:t>
            </a:r>
            <a:r>
              <a:rPr lang="es-CO" dirty="0">
                <a:solidFill>
                  <a:schemeClr val="bg1"/>
                </a:solidFill>
              </a:rPr>
              <a:t>habían estado vacilando mucho tiempo entre Cristo y el mundo; entonces sintieron que era tiempo de decidirse. </a:t>
            </a:r>
            <a:endParaRPr lang="es-CO" dirty="0" smtClean="0">
              <a:solidFill>
                <a:schemeClr val="bg1"/>
              </a:solidFill>
            </a:endParaRPr>
          </a:p>
          <a:p>
            <a:pPr marL="0" indent="0" algn="ctr">
              <a:buNone/>
            </a:pPr>
            <a:endParaRPr lang="es-CO" dirty="0" smtClean="0">
              <a:solidFill>
                <a:schemeClr val="bg1"/>
              </a:solidFill>
            </a:endParaRPr>
          </a:p>
          <a:p>
            <a:pPr marL="0" indent="0" algn="ctr">
              <a:buNone/>
            </a:pPr>
            <a:r>
              <a:rPr lang="es-CO" dirty="0" smtClean="0">
                <a:solidFill>
                  <a:schemeClr val="bg1"/>
                </a:solidFill>
              </a:rPr>
              <a:t>“</a:t>
            </a:r>
            <a:r>
              <a:rPr lang="es-CO" dirty="0">
                <a:solidFill>
                  <a:schemeClr val="bg1"/>
                </a:solidFill>
              </a:rPr>
              <a:t>Las cosas eternas asumieron para ellos una realidad extraordinaria. Se les acercó el cielo, y se sintieron culpables ante Dios</a:t>
            </a:r>
            <a:r>
              <a:rPr lang="es-CO" dirty="0" smtClean="0">
                <a:solidFill>
                  <a:schemeClr val="bg1"/>
                </a:solidFill>
              </a:rPr>
              <a:t>”</a:t>
            </a:r>
          </a:p>
          <a:p>
            <a:pPr marL="0" indent="0" algn="ctr">
              <a:buNone/>
            </a:pPr>
            <a:r>
              <a:rPr lang="es-CO" dirty="0" smtClean="0">
                <a:solidFill>
                  <a:schemeClr val="bg1"/>
                </a:solidFill>
              </a:rPr>
              <a:t> </a:t>
            </a:r>
            <a:r>
              <a:rPr lang="es-CO" sz="2400" b="1" u="sng" dirty="0">
                <a:solidFill>
                  <a:schemeClr val="bg1"/>
                </a:solidFill>
              </a:rPr>
              <a:t>Bliss, Memoirs of Wm. Miller [Memorias de G. Miller). </a:t>
            </a:r>
            <a:r>
              <a:rPr lang="es-CO" sz="2400" b="1" u="sng" dirty="0" smtClean="0">
                <a:solidFill>
                  <a:schemeClr val="bg1"/>
                </a:solidFill>
              </a:rPr>
              <a:t>146</a:t>
            </a:r>
            <a:r>
              <a:rPr lang="es-CO" sz="2400" b="1" u="sng" dirty="0">
                <a:solidFill>
                  <a:schemeClr val="bg1"/>
                </a:solidFill>
              </a:rPr>
              <a:t>. </a:t>
            </a:r>
          </a:p>
        </p:txBody>
      </p:sp>
    </p:spTree>
    <p:extLst>
      <p:ext uri="{BB962C8B-B14F-4D97-AF65-F5344CB8AC3E}">
        <p14:creationId xmlns:p14="http://schemas.microsoft.com/office/powerpoint/2010/main" val="96619251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p:cTn id="1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1"/>
          </a:solidFill>
        </p:spPr>
        <p:txBody>
          <a:bodyPr>
            <a:normAutofit fontScale="77500" lnSpcReduction="20000"/>
          </a:bodyPr>
          <a:lstStyle/>
          <a:p>
            <a:pPr marL="0" indent="0">
              <a:buNone/>
            </a:pPr>
            <a:r>
              <a:rPr lang="es-CO" dirty="0"/>
              <a:t>Los cristianos fueron despertados a una nueva vida espiritual. El mensaje les hizo sentir que el tiempo era corto, que debían hacer pronto cuanto debía ser hecho por sus semejantes. </a:t>
            </a:r>
            <a:endParaRPr lang="es-CO" dirty="0" smtClean="0"/>
          </a:p>
          <a:p>
            <a:pPr marL="0" indent="0">
              <a:buNone/>
            </a:pPr>
            <a:endParaRPr lang="es-CO" dirty="0" smtClean="0"/>
          </a:p>
          <a:p>
            <a:pPr marL="0" indent="0">
              <a:buNone/>
            </a:pPr>
            <a:r>
              <a:rPr lang="es-CO" dirty="0" smtClean="0"/>
              <a:t>La </a:t>
            </a:r>
            <a:r>
              <a:rPr lang="es-CO" dirty="0"/>
              <a:t>Tierra retrocedía, la eternidad parecía abrirse ante ellos y el alma, con todo lo que pertenece a su dicha o infortunio inmortal, eclipsaba profundamente todo objeto temporal. </a:t>
            </a:r>
            <a:r>
              <a:rPr lang="es-CO" dirty="0" smtClean="0"/>
              <a:t>El </a:t>
            </a:r>
            <a:r>
              <a:rPr lang="es-CO" dirty="0"/>
              <a:t>Espíritu de Dios descansaba sobre ellos y daba poder a los llamados ardientes que dirigían tanto a sus hermanos como a los pecadores con el fin de que se preparasen para el día de Dios. El testimonio silencioso de su vida diaria era una censura constante para los miembros formales y no consagrados de las iglesias. </a:t>
            </a:r>
            <a:endParaRPr lang="es-CO" dirty="0" smtClean="0"/>
          </a:p>
          <a:p>
            <a:pPr marL="0" indent="0">
              <a:buNone/>
            </a:pPr>
            <a:endParaRPr lang="es-CO" dirty="0" smtClean="0"/>
          </a:p>
          <a:p>
            <a:pPr marL="0" indent="0">
              <a:buNone/>
            </a:pPr>
            <a:r>
              <a:rPr lang="es-CO" dirty="0" smtClean="0"/>
              <a:t>Estos </a:t>
            </a:r>
            <a:r>
              <a:rPr lang="es-CO" dirty="0"/>
              <a:t>no querían que se los molestara en su búsqueda de placeres, ni en su culto a Mammón ni en su ambición de honores mundanos. De ahí la enemistad y oposición despertadas contra la fe adventista y los que la proclamaban.</a:t>
            </a:r>
          </a:p>
          <a:p>
            <a:endParaRPr lang="es-CO" dirty="0"/>
          </a:p>
          <a:p>
            <a:endParaRPr lang="es-CO" dirty="0"/>
          </a:p>
        </p:txBody>
      </p:sp>
    </p:spTree>
    <p:extLst>
      <p:ext uri="{BB962C8B-B14F-4D97-AF65-F5344CB8AC3E}">
        <p14:creationId xmlns:p14="http://schemas.microsoft.com/office/powerpoint/2010/main" val="259754357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20000"/>
              <a:lumOff val="80000"/>
            </a:schemeClr>
          </a:solidFill>
        </p:spPr>
        <p:txBody>
          <a:bodyPr/>
          <a:lstStyle/>
          <a:p>
            <a:r>
              <a:rPr lang="es-CO" sz="4800" b="1" i="1" dirty="0" smtClean="0">
                <a:solidFill>
                  <a:srgbClr val="FF0000"/>
                </a:solidFill>
              </a:rPr>
              <a:t>10.</a:t>
            </a:r>
            <a:r>
              <a:rPr lang="es-CO" dirty="0" smtClean="0"/>
              <a:t> </a:t>
            </a:r>
            <a:r>
              <a:rPr lang="es-CO" b="1" u="sng" dirty="0" smtClean="0"/>
              <a:t>Se </a:t>
            </a:r>
            <a:r>
              <a:rPr lang="es-CO" b="1" u="sng" dirty="0"/>
              <a:t>desalienta la investigación</a:t>
            </a:r>
          </a:p>
        </p:txBody>
      </p:sp>
      <p:sp>
        <p:nvSpPr>
          <p:cNvPr id="3" name="2 Marcador de contenido"/>
          <p:cNvSpPr>
            <a:spLocks noGrp="1"/>
          </p:cNvSpPr>
          <p:nvPr>
            <p:ph idx="1"/>
          </p:nvPr>
        </p:nvSpPr>
        <p:spPr>
          <a:xfrm>
            <a:off x="457200" y="1600200"/>
            <a:ext cx="8229600" cy="4853136"/>
          </a:xfrm>
          <a:solidFill>
            <a:schemeClr val="bg2">
              <a:lumMod val="90000"/>
            </a:schemeClr>
          </a:solidFill>
        </p:spPr>
        <p:txBody>
          <a:bodyPr>
            <a:normAutofit fontScale="92500" lnSpcReduction="20000"/>
          </a:bodyPr>
          <a:lstStyle/>
          <a:p>
            <a:pPr marL="0" indent="0">
              <a:buNone/>
            </a:pPr>
            <a:r>
              <a:rPr lang="es-CO" dirty="0" smtClean="0"/>
              <a:t>Como </a:t>
            </a:r>
            <a:r>
              <a:rPr lang="es-CO" dirty="0"/>
              <a:t>los argumentos basados en las porciones proféticas resultaban irrefutables, los adversarios trataron de desanimar la investigación de este asunto enseñando que las profecías estaban selladas...</a:t>
            </a:r>
          </a:p>
          <a:p>
            <a:r>
              <a:rPr lang="es-CO" u="sng" dirty="0"/>
              <a:t>Los ministros y la gente declararon que las profecías de Daniel y el Apocalipsis eran misterios incomprensibles</a:t>
            </a:r>
            <a:r>
              <a:rPr lang="es-CO" dirty="0"/>
              <a:t>. Pero Cristo había llamado la atención de sus discípulos a las palabras del profeta Daniel relativas a los eventos que debían desarrollarse en tiempo de ellos, y les había dicho: “</a:t>
            </a:r>
            <a:r>
              <a:rPr lang="es-CO" b="1" dirty="0">
                <a:latin typeface="Agency FB" pitchFamily="34" charset="0"/>
              </a:rPr>
              <a:t>El que lee, entienda</a:t>
            </a:r>
            <a:r>
              <a:rPr lang="es-CO" dirty="0"/>
              <a:t>”. </a:t>
            </a:r>
            <a:r>
              <a:rPr lang="es-CO" u="sng" dirty="0" smtClean="0">
                <a:solidFill>
                  <a:srgbClr val="FF0000"/>
                </a:solidFill>
              </a:rPr>
              <a:t>Mat.24:15.</a:t>
            </a:r>
            <a:endParaRPr lang="es-CO" u="sng" dirty="0">
              <a:solidFill>
                <a:srgbClr val="FF0000"/>
              </a:solidFill>
            </a:endParaRPr>
          </a:p>
        </p:txBody>
      </p:sp>
    </p:spTree>
    <p:extLst>
      <p:ext uri="{BB962C8B-B14F-4D97-AF65-F5344CB8AC3E}">
        <p14:creationId xmlns:p14="http://schemas.microsoft.com/office/powerpoint/2010/main" val="348716477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accent5">
              <a:lumMod val="20000"/>
              <a:lumOff val="80000"/>
            </a:schemeClr>
          </a:solidFill>
        </p:spPr>
        <p:txBody>
          <a:bodyPr>
            <a:normAutofit fontScale="77500" lnSpcReduction="20000"/>
          </a:bodyPr>
          <a:lstStyle/>
          <a:p>
            <a:pPr marL="0" indent="0">
              <a:buNone/>
            </a:pPr>
            <a:endParaRPr lang="es-CO" dirty="0" smtClean="0"/>
          </a:p>
          <a:p>
            <a:pPr marL="0" indent="0">
              <a:buNone/>
            </a:pPr>
            <a:r>
              <a:rPr lang="es-CO" dirty="0" smtClean="0"/>
              <a:t>Y </a:t>
            </a:r>
            <a:r>
              <a:rPr lang="es-CO" dirty="0"/>
              <a:t>la aseveración de que el Apocalipsis es un misterio que no se puede entender es rebatida por el título mismo del libro: “</a:t>
            </a:r>
            <a:r>
              <a:rPr lang="es-CO" b="1" dirty="0">
                <a:latin typeface="Agency FB" pitchFamily="34" charset="0"/>
              </a:rPr>
              <a:t>Revelación de Jesucristo, que Dios le dio, para manifestar a sus siervos las cosas que deben suceder pronto... Bienaventurado el que lee y los que oyen las palabras de esta profecía, y guardan las cosas en ella escritas; porque el tiempo está cerca</a:t>
            </a:r>
            <a:r>
              <a:rPr lang="es-CO" dirty="0" smtClean="0"/>
              <a:t>”. </a:t>
            </a:r>
            <a:r>
              <a:rPr lang="es-CO" u="sng" dirty="0" smtClean="0">
                <a:solidFill>
                  <a:srgbClr val="FF0000"/>
                </a:solidFill>
              </a:rPr>
              <a:t>Apocalipsis </a:t>
            </a:r>
            <a:r>
              <a:rPr lang="es-CO" u="sng" dirty="0">
                <a:solidFill>
                  <a:srgbClr val="FF0000"/>
                </a:solidFill>
              </a:rPr>
              <a:t>1:1-3</a:t>
            </a:r>
            <a:r>
              <a:rPr lang="es-CO" u="sng" dirty="0" smtClean="0">
                <a:solidFill>
                  <a:srgbClr val="FF0000"/>
                </a:solidFill>
              </a:rPr>
              <a:t>...</a:t>
            </a:r>
          </a:p>
          <a:p>
            <a:pPr marL="0" indent="0">
              <a:buNone/>
            </a:pPr>
            <a:endParaRPr lang="es-CO" dirty="0" smtClean="0"/>
          </a:p>
          <a:p>
            <a:pPr marL="0" indent="0">
              <a:buNone/>
            </a:pPr>
            <a:r>
              <a:rPr lang="es-CO" dirty="0" smtClean="0"/>
              <a:t>Ante </a:t>
            </a:r>
            <a:r>
              <a:rPr lang="es-CO" dirty="0"/>
              <a:t>semejante testimonio de la Inspiración, </a:t>
            </a:r>
            <a:r>
              <a:rPr lang="es-CO" b="1" u="sng" dirty="0"/>
              <a:t>¿cómo se atreven los hombres a enseñar que el Apocalipsis es un misterio fuera del alcance del entendimiento humano? </a:t>
            </a:r>
            <a:r>
              <a:rPr lang="es-CO" dirty="0" smtClean="0"/>
              <a:t>Es </a:t>
            </a:r>
            <a:r>
              <a:rPr lang="es-CO" dirty="0"/>
              <a:t>un misterio revelado, un libro abierto</a:t>
            </a:r>
            <a:r>
              <a:rPr lang="es-CO" dirty="0" smtClean="0"/>
              <a:t>.</a:t>
            </a:r>
          </a:p>
          <a:p>
            <a:pPr marL="0" indent="0">
              <a:buNone/>
            </a:pPr>
            <a:endParaRPr lang="es-CO" dirty="0"/>
          </a:p>
          <a:p>
            <a:pPr marL="0" indent="0">
              <a:buNone/>
            </a:pPr>
            <a:r>
              <a:rPr lang="es-CO" dirty="0" smtClean="0"/>
              <a:t> </a:t>
            </a:r>
            <a:r>
              <a:rPr lang="es-CO" dirty="0"/>
              <a:t>El estudio del Apocalipsis dirige la mente a las profecías de Daniel, y ambos libros presentan instrucciones de suma importancia, dadas por Dios a los hombres, concernientes a los eventos que han de desarrollarse al fin de la historia de este mundo.</a:t>
            </a:r>
          </a:p>
          <a:p>
            <a:pPr marL="0" indent="0">
              <a:buNone/>
            </a:pPr>
            <a:endParaRPr lang="es-CO" dirty="0"/>
          </a:p>
          <a:p>
            <a:endParaRPr lang="es-CO" dirty="0"/>
          </a:p>
          <a:p>
            <a:endParaRPr lang="es-CO" dirty="0"/>
          </a:p>
        </p:txBody>
      </p:sp>
    </p:spTree>
    <p:extLst>
      <p:ext uri="{BB962C8B-B14F-4D97-AF65-F5344CB8AC3E}">
        <p14:creationId xmlns:p14="http://schemas.microsoft.com/office/powerpoint/2010/main" val="3682038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 calcmode="lin" valueType="num">
                                      <p:cBhvr>
                                        <p:cTn id="13"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548680"/>
            <a:ext cx="8280920" cy="6048672"/>
          </a:xfrm>
          <a:gradFill>
            <a:gsLst>
              <a:gs pos="0">
                <a:srgbClr val="FFEFD1"/>
              </a:gs>
              <a:gs pos="64999">
                <a:srgbClr val="F0EBD5"/>
              </a:gs>
              <a:gs pos="100000">
                <a:srgbClr val="D1C39F"/>
              </a:gs>
            </a:gsLst>
            <a:lin ang="5400000" scaled="0"/>
          </a:gradFill>
        </p:spPr>
        <p:txBody>
          <a:bodyPr>
            <a:normAutofit fontScale="77500" lnSpcReduction="20000"/>
          </a:bodyPr>
          <a:lstStyle/>
          <a:p>
            <a:pPr marL="0" indent="0">
              <a:buNone/>
            </a:pPr>
            <a:r>
              <a:rPr lang="es-CO" dirty="0" smtClean="0"/>
              <a:t>A </a:t>
            </a:r>
            <a:r>
              <a:rPr lang="es-CO" dirty="0"/>
              <a:t>Juan le fueron reveladas escenas de profundo y conmovedor interés acerca de la experiencia de la iglesia. </a:t>
            </a:r>
            <a:endParaRPr lang="es-CO" dirty="0" smtClean="0"/>
          </a:p>
          <a:p>
            <a:pPr marL="0" indent="0">
              <a:buNone/>
            </a:pPr>
            <a:endParaRPr lang="es-CO" dirty="0" smtClean="0"/>
          </a:p>
          <a:p>
            <a:pPr marL="0" indent="0">
              <a:buNone/>
            </a:pPr>
            <a:r>
              <a:rPr lang="es-CO" b="1" dirty="0" smtClean="0">
                <a:solidFill>
                  <a:srgbClr val="FF0000"/>
                </a:solidFill>
              </a:rPr>
              <a:t>Vio </a:t>
            </a:r>
            <a:r>
              <a:rPr lang="es-CO" b="1" dirty="0">
                <a:solidFill>
                  <a:srgbClr val="FF0000"/>
                </a:solidFill>
              </a:rPr>
              <a:t>la situación, los peligros, los conflictos y la liberación final del pueblo de Dios. Registra los mensajes finales que han de hacer madurar la mies de la Tierra, ya sea en gavillas para el granero celestial o en manojos para los fuegos de destrucción. </a:t>
            </a:r>
            <a:endParaRPr lang="es-CO" b="1" dirty="0" smtClean="0">
              <a:solidFill>
                <a:srgbClr val="FF0000"/>
              </a:solidFill>
            </a:endParaRPr>
          </a:p>
          <a:p>
            <a:pPr marL="0" indent="0">
              <a:buNone/>
            </a:pPr>
            <a:endParaRPr lang="es-CO" b="1" dirty="0" smtClean="0">
              <a:solidFill>
                <a:srgbClr val="FF0000"/>
              </a:solidFill>
            </a:endParaRPr>
          </a:p>
          <a:p>
            <a:pPr marL="0" indent="0">
              <a:buNone/>
            </a:pPr>
            <a:r>
              <a:rPr lang="es-CO" b="1" dirty="0" smtClean="0">
                <a:solidFill>
                  <a:srgbClr val="FF0000"/>
                </a:solidFill>
              </a:rPr>
              <a:t>Le </a:t>
            </a:r>
            <a:r>
              <a:rPr lang="es-CO" b="1" dirty="0">
                <a:solidFill>
                  <a:srgbClr val="FF0000"/>
                </a:solidFill>
              </a:rPr>
              <a:t>fueron revelados asuntos de suma importancia, especialmente para la última iglesia, para que los que se volviesen del error a la verdad pudiesen ser instruidos con respecto a los peligros y conflictos que les esperaban. </a:t>
            </a:r>
            <a:endParaRPr lang="es-CO" b="1" dirty="0" smtClean="0">
              <a:solidFill>
                <a:srgbClr val="FF0000"/>
              </a:solidFill>
            </a:endParaRPr>
          </a:p>
          <a:p>
            <a:pPr marL="0" indent="0">
              <a:buNone/>
            </a:pPr>
            <a:endParaRPr lang="es-CO" dirty="0"/>
          </a:p>
          <a:p>
            <a:pPr marL="0" indent="0">
              <a:buNone/>
            </a:pPr>
            <a:r>
              <a:rPr lang="es-CO" dirty="0" smtClean="0"/>
              <a:t>Nadie </a:t>
            </a:r>
            <a:r>
              <a:rPr lang="es-CO" dirty="0"/>
              <a:t>necesita estar a oscuras en lo que concierne a lo que ha de acontecer en la Tierra</a:t>
            </a:r>
            <a:r>
              <a:rPr lang="es-CO" dirty="0" smtClean="0"/>
              <a:t>.</a:t>
            </a:r>
            <a:endParaRPr lang="es-CO" dirty="0"/>
          </a:p>
        </p:txBody>
      </p:sp>
    </p:spTree>
    <p:extLst>
      <p:ext uri="{BB962C8B-B14F-4D97-AF65-F5344CB8AC3E}">
        <p14:creationId xmlns:p14="http://schemas.microsoft.com/office/powerpoint/2010/main" val="318733659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gradFill>
            <a:gsLst>
              <a:gs pos="0">
                <a:srgbClr val="FFEFD1"/>
              </a:gs>
              <a:gs pos="64999">
                <a:srgbClr val="F0EBD5"/>
              </a:gs>
              <a:gs pos="100000">
                <a:srgbClr val="D1C39F"/>
              </a:gs>
            </a:gsLst>
            <a:lin ang="5400000" scaled="0"/>
          </a:gradFill>
        </p:spPr>
        <p:txBody>
          <a:bodyPr>
            <a:normAutofit fontScale="85000" lnSpcReduction="10000"/>
          </a:bodyPr>
          <a:lstStyle/>
          <a:p>
            <a:pPr marL="0" indent="0" algn="ctr">
              <a:buNone/>
            </a:pPr>
            <a:r>
              <a:rPr lang="es-CO" dirty="0"/>
              <a:t>Entonces, ¿</a:t>
            </a:r>
            <a:r>
              <a:rPr lang="es-CO" b="1" dirty="0"/>
              <a:t>por qué existe esta ignorancia general acerca de tan importante porción del Santo Escrito</a:t>
            </a:r>
            <a:r>
              <a:rPr lang="es-CO" dirty="0"/>
              <a:t>? </a:t>
            </a:r>
            <a:endParaRPr lang="es-CO" dirty="0" smtClean="0"/>
          </a:p>
          <a:p>
            <a:pPr marL="0" indent="0" algn="ctr">
              <a:buNone/>
            </a:pPr>
            <a:r>
              <a:rPr lang="es-CO" dirty="0" smtClean="0"/>
              <a:t>¿</a:t>
            </a:r>
            <a:r>
              <a:rPr lang="es-CO" b="1" dirty="0"/>
              <a:t>Por qué es tan universal la falta de voluntad para investigar sus enseñanzas</a:t>
            </a:r>
            <a:r>
              <a:rPr lang="es-CO" dirty="0"/>
              <a:t>? </a:t>
            </a:r>
            <a:endParaRPr lang="es-CO" dirty="0" smtClean="0"/>
          </a:p>
          <a:p>
            <a:pPr marL="0" indent="0" algn="ctr">
              <a:buNone/>
            </a:pPr>
            <a:endParaRPr lang="es-CO" b="1" dirty="0" smtClean="0">
              <a:solidFill>
                <a:srgbClr val="FF0000"/>
              </a:solidFill>
            </a:endParaRPr>
          </a:p>
          <a:p>
            <a:pPr marL="0" indent="0" algn="ctr">
              <a:buNone/>
            </a:pPr>
            <a:r>
              <a:rPr lang="es-CO" b="1" dirty="0" smtClean="0">
                <a:solidFill>
                  <a:srgbClr val="FF0000"/>
                </a:solidFill>
              </a:rPr>
              <a:t>Es </a:t>
            </a:r>
            <a:r>
              <a:rPr lang="es-CO" b="1" dirty="0">
                <a:solidFill>
                  <a:srgbClr val="FF0000"/>
                </a:solidFill>
              </a:rPr>
              <a:t>el resultado de un esfuerzo calculado del príncipe de las tinieblas para ocultar a los hombres lo que revela sus engaños. </a:t>
            </a:r>
            <a:endParaRPr lang="es-CO" b="1" dirty="0" smtClean="0">
              <a:solidFill>
                <a:srgbClr val="FF0000"/>
              </a:solidFill>
            </a:endParaRPr>
          </a:p>
          <a:p>
            <a:pPr marL="0" indent="0" algn="ctr">
              <a:buNone/>
            </a:pPr>
            <a:endParaRPr lang="es-CO" dirty="0" smtClean="0"/>
          </a:p>
          <a:p>
            <a:pPr marL="0" indent="0" algn="ctr">
              <a:buNone/>
            </a:pPr>
            <a:r>
              <a:rPr lang="es-CO" dirty="0" smtClean="0"/>
              <a:t>Por </a:t>
            </a:r>
            <a:r>
              <a:rPr lang="es-CO" dirty="0"/>
              <a:t>esta razón Cristo el Revelador, al prever la guerra que se desataría contra el estudio del Apocalipsis, pronunció una bendición sobre cuantos leyesen, oyesen y guardasen las palabras de la </a:t>
            </a:r>
            <a:r>
              <a:rPr lang="es-CO" dirty="0" smtClean="0"/>
              <a:t>profecía.</a:t>
            </a:r>
          </a:p>
          <a:p>
            <a:pPr marL="0" indent="0" algn="ctr">
              <a:buNone/>
            </a:pPr>
            <a:r>
              <a:rPr lang="es-CO" u="sng" dirty="0" smtClean="0">
                <a:solidFill>
                  <a:srgbClr val="FF0000"/>
                </a:solidFill>
              </a:rPr>
              <a:t>Seguridad </a:t>
            </a:r>
            <a:r>
              <a:rPr lang="es-CO" u="sng" dirty="0">
                <a:solidFill>
                  <a:srgbClr val="FF0000"/>
                </a:solidFill>
              </a:rPr>
              <a:t>y Paz en el Conflicto de los Siglos, 363-390.</a:t>
            </a:r>
          </a:p>
        </p:txBody>
      </p:sp>
    </p:spTree>
    <p:extLst>
      <p:ext uri="{BB962C8B-B14F-4D97-AF65-F5344CB8AC3E}">
        <p14:creationId xmlns:p14="http://schemas.microsoft.com/office/powerpoint/2010/main" val="100644332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96753"/>
            <a:ext cx="8229600" cy="4608511"/>
          </a:xfrm>
          <a:solidFill>
            <a:schemeClr val="bg2">
              <a:lumMod val="75000"/>
            </a:schemeClr>
          </a:solidFill>
        </p:spPr>
        <p:txBody>
          <a:bodyPr>
            <a:normAutofit/>
          </a:bodyPr>
          <a:lstStyle/>
          <a:p>
            <a:pPr marL="0" indent="0">
              <a:buNone/>
            </a:pPr>
            <a:endParaRPr lang="es-CO" sz="4000" dirty="0" smtClean="0"/>
          </a:p>
          <a:p>
            <a:pPr marL="0" indent="0">
              <a:buNone/>
            </a:pPr>
            <a:r>
              <a:rPr lang="es-CO" sz="4000" dirty="0" smtClean="0"/>
              <a:t>Este tema: </a:t>
            </a:r>
          </a:p>
          <a:p>
            <a:pPr marL="400050" lvl="1" indent="0">
              <a:buNone/>
            </a:pPr>
            <a:r>
              <a:rPr lang="es-CO" sz="3600" dirty="0" smtClean="0">
                <a:latin typeface="Algerian" pitchFamily="82" charset="0"/>
              </a:rPr>
              <a:t>El </a:t>
            </a:r>
            <a:r>
              <a:rPr lang="es-CO" sz="3600" dirty="0">
                <a:latin typeface="Algerian" pitchFamily="82" charset="0"/>
              </a:rPr>
              <a:t>mensaje del juicio conmueve a Estados </a:t>
            </a:r>
            <a:r>
              <a:rPr lang="es-CO" sz="3600" dirty="0" smtClean="0">
                <a:latin typeface="Algerian" pitchFamily="82" charset="0"/>
              </a:rPr>
              <a:t>Unidos</a:t>
            </a:r>
          </a:p>
          <a:p>
            <a:pPr marL="0" indent="0">
              <a:buNone/>
            </a:pPr>
            <a:r>
              <a:rPr lang="es-CO" sz="4000" dirty="0" smtClean="0"/>
              <a:t>Fue extraído de Cristo en su Santuario  </a:t>
            </a:r>
          </a:p>
          <a:p>
            <a:pPr marL="0" indent="0">
              <a:buNone/>
            </a:pPr>
            <a:r>
              <a:rPr lang="es-CO" sz="4000" dirty="0" smtClean="0"/>
              <a:t>Capítulo 4</a:t>
            </a:r>
            <a:endParaRPr lang="es-CO" sz="4000" dirty="0"/>
          </a:p>
        </p:txBody>
      </p:sp>
    </p:spTree>
    <p:extLst>
      <p:ext uri="{BB962C8B-B14F-4D97-AF65-F5344CB8AC3E}">
        <p14:creationId xmlns:p14="http://schemas.microsoft.com/office/powerpoint/2010/main" val="284364478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8891</Words>
  <Application>Microsoft Office PowerPoint</Application>
  <PresentationFormat>Presentación en pantalla (4:3)</PresentationFormat>
  <Paragraphs>294</Paragraphs>
  <Slides>73</Slides>
  <Notes>0</Notes>
  <HiddenSlides>0</HiddenSlides>
  <MMClips>0</MMClips>
  <ScaleCrop>false</ScaleCrop>
  <HeadingPairs>
    <vt:vector size="4" baseType="variant">
      <vt:variant>
        <vt:lpstr>Tema</vt:lpstr>
      </vt:variant>
      <vt:variant>
        <vt:i4>1</vt:i4>
      </vt:variant>
      <vt:variant>
        <vt:lpstr>Títulos de diapositiva</vt:lpstr>
      </vt:variant>
      <vt:variant>
        <vt:i4>73</vt:i4>
      </vt:variant>
    </vt:vector>
  </HeadingPairs>
  <TitlesOfParts>
    <vt:vector size="74" baseType="lpstr">
      <vt:lpstr>Tema de Office</vt:lpstr>
      <vt:lpstr>Presentación de PowerPoint</vt:lpstr>
      <vt:lpstr>El mensaje del juicio  conmueve a Estados Unidos</vt:lpstr>
      <vt:lpstr>Presentación de PowerPoint</vt:lpstr>
      <vt:lpstr>Presentación de PowerPoint</vt:lpstr>
      <vt:lpstr>Presentación de PowerPoint</vt:lpstr>
      <vt:lpstr>Presentación de PowerPoint</vt:lpstr>
      <vt:lpstr>Presentación de PowerPoint</vt:lpstr>
      <vt:lpstr>Presentación de PowerPoint</vt:lpstr>
      <vt:lpstr>Entonces Miller hizo pública profesión de fe en la religión que había despreciado.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2. El impacto de la cronología bíblica</vt:lpstr>
      <vt:lpstr>Presentación de PowerPoint</vt:lpstr>
      <vt:lpstr>Presentación de PowerPoint</vt:lpstr>
      <vt:lpstr>Presentación de PowerPoint</vt:lpstr>
      <vt:lpstr>3. La profecía de Daniel 8:14</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4. El deber de comunicarlo a otros</vt:lpstr>
      <vt:lpstr>Presentación de PowerPoint</vt:lpstr>
      <vt:lpstr>Presentación de PowerPoint</vt:lpstr>
      <vt:lpstr>Presentación de PowerPoint</vt:lpstr>
      <vt:lpstr>Presentación de PowerPoint</vt:lpstr>
      <vt:lpstr>5. Comienza un despertar religioso</vt:lpstr>
      <vt:lpstr>Presentación de PowerPoint</vt:lpstr>
      <vt:lpstr>Presentación de PowerPoint</vt:lpstr>
      <vt:lpstr>6. Evidencias de la bendición divina</vt:lpstr>
      <vt:lpstr>Presentación de PowerPoint</vt:lpstr>
      <vt:lpstr>Presentación de PowerPoint</vt:lpstr>
      <vt:lpstr>7. La última de las señales</vt:lpstr>
      <vt:lpstr>Presentación de PowerPoint</vt:lpstr>
      <vt:lpstr>Presentación de PowerPoint</vt:lpstr>
      <vt:lpstr>Presentación de PowerPoint</vt:lpstr>
      <vt:lpstr>Presentación de PowerPoint</vt:lpstr>
      <vt:lpstr>8. La Biblia y sólo la Biblia</vt:lpstr>
      <vt:lpstr>Presentación de PowerPoint</vt:lpstr>
      <vt:lpstr>Presentación de PowerPoint</vt:lpstr>
      <vt:lpstr>Presentación de PowerPoint</vt:lpstr>
      <vt:lpstr>Presentación de PowerPoint</vt:lpstr>
      <vt:lpstr>9. Reacciones diferentes</vt:lpstr>
      <vt:lpstr>Presentación de PowerPoint</vt:lpstr>
      <vt:lpstr>Presentación de PowerPoint</vt:lpstr>
      <vt:lpstr>Presentación de PowerPoint</vt:lpstr>
      <vt:lpstr>Presentación de PowerPoint</vt:lpstr>
      <vt:lpstr>Los 6000 años de pecado ya casi concluyen:  (ver el tema 542).</vt:lpstr>
      <vt:lpstr>Presentación de PowerPoint</vt:lpstr>
      <vt:lpstr>Presentación de PowerPoint</vt:lpstr>
      <vt:lpstr>10. Se desalienta la investigación</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COMPUCENTROUNOA</dc:creator>
  <cp:lastModifiedBy>COMPUCENTROUNOA</cp:lastModifiedBy>
  <cp:revision>1</cp:revision>
  <dcterms:created xsi:type="dcterms:W3CDTF">2015-09-20T18:13:13Z</dcterms:created>
  <dcterms:modified xsi:type="dcterms:W3CDTF">2015-09-20T18:15:16Z</dcterms:modified>
</cp:coreProperties>
</file>